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81"/>
  </p:notesMasterIdLst>
  <p:sldIdLst>
    <p:sldId id="257" r:id="rId2"/>
    <p:sldId id="336" r:id="rId3"/>
    <p:sldId id="311" r:id="rId4"/>
    <p:sldId id="312" r:id="rId5"/>
    <p:sldId id="313" r:id="rId6"/>
    <p:sldId id="314" r:id="rId7"/>
    <p:sldId id="315" r:id="rId8"/>
    <p:sldId id="316" r:id="rId9"/>
    <p:sldId id="317" r:id="rId10"/>
    <p:sldId id="318" r:id="rId11"/>
    <p:sldId id="319" r:id="rId12"/>
    <p:sldId id="320" r:id="rId13"/>
    <p:sldId id="321" r:id="rId14"/>
    <p:sldId id="322" r:id="rId15"/>
    <p:sldId id="337" r:id="rId16"/>
    <p:sldId id="338" r:id="rId17"/>
    <p:sldId id="339" r:id="rId18"/>
    <p:sldId id="340" r:id="rId19"/>
    <p:sldId id="342" r:id="rId20"/>
    <p:sldId id="341" r:id="rId21"/>
    <p:sldId id="329" r:id="rId22"/>
    <p:sldId id="330" r:id="rId23"/>
    <p:sldId id="332" r:id="rId24"/>
    <p:sldId id="334" r:id="rId25"/>
    <p:sldId id="259" r:id="rId26"/>
    <p:sldId id="260" r:id="rId27"/>
    <p:sldId id="262" r:id="rId28"/>
    <p:sldId id="307" r:id="rId29"/>
    <p:sldId id="343" r:id="rId30"/>
    <p:sldId id="264" r:id="rId31"/>
    <p:sldId id="402" r:id="rId32"/>
    <p:sldId id="403" r:id="rId33"/>
    <p:sldId id="345" r:id="rId34"/>
    <p:sldId id="346" r:id="rId35"/>
    <p:sldId id="347" r:id="rId36"/>
    <p:sldId id="348" r:id="rId37"/>
    <p:sldId id="349" r:id="rId38"/>
    <p:sldId id="350" r:id="rId39"/>
    <p:sldId id="351" r:id="rId40"/>
    <p:sldId id="352" r:id="rId41"/>
    <p:sldId id="353" r:id="rId42"/>
    <p:sldId id="354" r:id="rId43"/>
    <p:sldId id="355" r:id="rId44"/>
    <p:sldId id="356" r:id="rId45"/>
    <p:sldId id="357" r:id="rId46"/>
    <p:sldId id="375" r:id="rId47"/>
    <p:sldId id="359" r:id="rId48"/>
    <p:sldId id="376" r:id="rId49"/>
    <p:sldId id="361" r:id="rId50"/>
    <p:sldId id="377" r:id="rId51"/>
    <p:sldId id="363" r:id="rId52"/>
    <p:sldId id="364" r:id="rId53"/>
    <p:sldId id="378" r:id="rId54"/>
    <p:sldId id="365" r:id="rId55"/>
    <p:sldId id="366" r:id="rId56"/>
    <p:sldId id="379" r:id="rId57"/>
    <p:sldId id="368" r:id="rId58"/>
    <p:sldId id="380" r:id="rId59"/>
    <p:sldId id="370" r:id="rId60"/>
    <p:sldId id="381" r:id="rId61"/>
    <p:sldId id="382" r:id="rId62"/>
    <p:sldId id="383" r:id="rId63"/>
    <p:sldId id="384" r:id="rId64"/>
    <p:sldId id="386" r:id="rId65"/>
    <p:sldId id="387" r:id="rId66"/>
    <p:sldId id="388" r:id="rId67"/>
    <p:sldId id="389" r:id="rId68"/>
    <p:sldId id="390" r:id="rId69"/>
    <p:sldId id="391" r:id="rId70"/>
    <p:sldId id="392" r:id="rId71"/>
    <p:sldId id="393" r:id="rId72"/>
    <p:sldId id="394" r:id="rId73"/>
    <p:sldId id="395" r:id="rId74"/>
    <p:sldId id="396" r:id="rId75"/>
    <p:sldId id="397" r:id="rId76"/>
    <p:sldId id="398" r:id="rId77"/>
    <p:sldId id="399" r:id="rId78"/>
    <p:sldId id="400" r:id="rId79"/>
    <p:sldId id="401" r:id="rId8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102" d="100"/>
          <a:sy n="102" d="100"/>
        </p:scale>
        <p:origin x="1884" y="84"/>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AAA012A-D191-49FA-B6AB-9C77124A4D25}" type="datetimeFigureOut">
              <a:rPr lang="en-US" smtClean="0"/>
              <a:t>10/17/2022</a:t>
            </a:fld>
            <a:endParaRPr lang="en-IN"/>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EFBF2B0-5D78-4CB1-8F4B-2A1922B4AF5B}" type="slidenum">
              <a:rPr lang="en-IN" smtClean="0"/>
              <a:t>‹#›</a:t>
            </a:fld>
            <a:endParaRPr lang="en-IN"/>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2EFBF2B0-5D78-4CB1-8F4B-2A1922B4AF5B}" type="slidenum">
              <a:rPr lang="en-IN" smtClean="0"/>
              <a:t>29</a:t>
            </a:fld>
            <a:endParaRPr lang="en-IN"/>
          </a:p>
        </p:txBody>
      </p:sp>
    </p:spTree>
    <p:extLst>
      <p:ext uri="{BB962C8B-B14F-4D97-AF65-F5344CB8AC3E}">
        <p14:creationId xmlns:p14="http://schemas.microsoft.com/office/powerpoint/2010/main" val="23995714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140262E-1379-414D-A9F0-40677887786B}" type="slidenum">
              <a:rPr lang="en-IN" smtClean="0"/>
              <a:pPr/>
              <a:t>75</a:t>
            </a:fld>
            <a:endParaRPr lang="en-IN" dirty="0"/>
          </a:p>
        </p:txBody>
      </p:sp>
    </p:spTree>
    <p:extLst>
      <p:ext uri="{BB962C8B-B14F-4D97-AF65-F5344CB8AC3E}">
        <p14:creationId xmlns:p14="http://schemas.microsoft.com/office/powerpoint/2010/main" val="32887544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lvl1pPr>
              <a:defRPr b="1">
                <a:solidFill>
                  <a:schemeClr val="tx2"/>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CA920297-3151-4D9B-872C-66B21328C5D0}" type="datetimeFigureOut">
              <a:rPr lang="en-US" smtClean="0"/>
              <a:pPr/>
              <a:t>10/17/2022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6FCAF6-A310-49A0-A928-9D3F8EFABD67}" type="slidenum">
              <a:rPr lang="en-US" smtClean="0"/>
              <a:pPr/>
              <a:t>‹#›</a:t>
            </a:fld>
            <a:endParaRPr lang="en-US"/>
          </a:p>
        </p:txBody>
      </p:sp>
      <p:sp>
        <p:nvSpPr>
          <p:cNvPr id="7" name="Rectangle 6"/>
          <p:cNvSpPr/>
          <p:nvPr/>
        </p:nvSpPr>
        <p:spPr>
          <a:xfrm>
            <a:off x="139700" y="6707124"/>
            <a:ext cx="8991600" cy="155448"/>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dirty="0"/>
          </a:p>
        </p:txBody>
      </p:sp>
      <p:cxnSp>
        <p:nvCxnSpPr>
          <p:cNvPr id="9" name="Straight Connector 8"/>
          <p:cNvCxnSpPr/>
          <p:nvPr/>
        </p:nvCxnSpPr>
        <p:spPr>
          <a:xfrm>
            <a:off x="228600" y="1066800"/>
            <a:ext cx="8915400" cy="0"/>
          </a:xfrm>
          <a:prstGeom prst="line">
            <a:avLst/>
          </a:prstGeom>
        </p:spPr>
        <p:style>
          <a:lnRef idx="2">
            <a:schemeClr val="accent2"/>
          </a:lnRef>
          <a:fillRef idx="0">
            <a:schemeClr val="accent2"/>
          </a:fillRef>
          <a:effectRef idx="1">
            <a:schemeClr val="accent2"/>
          </a:effectRef>
          <a:fontRef idx="minor">
            <a:schemeClr val="tx1"/>
          </a:fontRef>
        </p:style>
      </p:cxnSp>
      <p:sp>
        <p:nvSpPr>
          <p:cNvPr id="10" name="Rectangle 9"/>
          <p:cNvSpPr/>
          <p:nvPr/>
        </p:nvSpPr>
        <p:spPr>
          <a:xfrm flipH="1">
            <a:off x="0" y="0"/>
            <a:ext cx="152400" cy="6858000"/>
          </a:xfrm>
          <a:prstGeom prst="rect">
            <a:avLst/>
          </a:prstGeom>
          <a:solidFill>
            <a:schemeClr val="accent6">
              <a:alpha val="76000"/>
            </a:schemeClr>
          </a:solidFill>
          <a:ln>
            <a:noFill/>
          </a:ln>
          <a:effectLst>
            <a:outerShdw blurRad="50800" dist="38100" dir="5400000" algn="t" rotWithShape="0">
              <a:prstClr val="black">
                <a:alpha val="40000"/>
              </a:prstClr>
            </a:outerShdw>
          </a:effectLst>
        </p:spPr>
        <p:style>
          <a:lnRef idx="3">
            <a:schemeClr val="lt1"/>
          </a:lnRef>
          <a:fillRef idx="1">
            <a:schemeClr val="accent6"/>
          </a:fillRef>
          <a:effectRef idx="1">
            <a:schemeClr val="accent6"/>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5638481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A920297-3151-4D9B-872C-66B21328C5D0}" type="datetimeFigureOut">
              <a:rPr lang="en-US" smtClean="0"/>
              <a:pPr/>
              <a:t>10/17/2022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6FCAF6-A310-49A0-A928-9D3F8EFABD67}" type="slidenum">
              <a:rPr lang="en-US" smtClean="0"/>
              <a:pPr/>
              <a:t>‹#›</a:t>
            </a:fld>
            <a:endParaRPr lang="en-US"/>
          </a:p>
        </p:txBody>
      </p:sp>
    </p:spTree>
    <p:extLst>
      <p:ext uri="{BB962C8B-B14F-4D97-AF65-F5344CB8AC3E}">
        <p14:creationId xmlns:p14="http://schemas.microsoft.com/office/powerpoint/2010/main" val="655337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A920297-3151-4D9B-872C-66B21328C5D0}" type="datetimeFigureOut">
              <a:rPr lang="en-US" smtClean="0"/>
              <a:pPr/>
              <a:t>10/17/2022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6FCAF6-A310-49A0-A928-9D3F8EFABD67}" type="slidenum">
              <a:rPr lang="en-US" smtClean="0"/>
              <a:pPr/>
              <a:t>‹#›</a:t>
            </a:fld>
            <a:endParaRPr lang="en-US"/>
          </a:p>
        </p:txBody>
      </p:sp>
    </p:spTree>
    <p:extLst>
      <p:ext uri="{BB962C8B-B14F-4D97-AF65-F5344CB8AC3E}">
        <p14:creationId xmlns:p14="http://schemas.microsoft.com/office/powerpoint/2010/main" val="15704356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ormAutofit/>
          </a:bodyPr>
          <a:lstStyle>
            <a:lvl1pPr>
              <a:defRPr sz="4000" b="1"/>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marL="342900" indent="-342900">
              <a:lnSpc>
                <a:spcPct val="150000"/>
              </a:lnSpc>
              <a:buFontTx/>
              <a:buBlip>
                <a:blip r:embed="rId2"/>
              </a:buBlip>
              <a:defRPr sz="2700">
                <a:latin typeface="Times New Roman" pitchFamily="18" charset="0"/>
                <a:cs typeface="Times New Roman" pitchFamily="18" charset="0"/>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A920297-3151-4D9B-872C-66B21328C5D0}" type="datetimeFigureOut">
              <a:rPr lang="en-US" smtClean="0"/>
              <a:pPr/>
              <a:t>10/17/2022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6FCAF6-A310-49A0-A928-9D3F8EFABD67}" type="slidenum">
              <a:rPr lang="en-US" smtClean="0"/>
              <a:pPr/>
              <a:t>‹#›</a:t>
            </a:fld>
            <a:endParaRPr lang="en-US"/>
          </a:p>
        </p:txBody>
      </p:sp>
      <p:sp>
        <p:nvSpPr>
          <p:cNvPr id="7" name="Rectangle 6"/>
          <p:cNvSpPr/>
          <p:nvPr/>
        </p:nvSpPr>
        <p:spPr>
          <a:xfrm flipH="1">
            <a:off x="0" y="0"/>
            <a:ext cx="152400" cy="6858000"/>
          </a:xfrm>
          <a:prstGeom prst="rect">
            <a:avLst/>
          </a:prstGeom>
          <a:solidFill>
            <a:schemeClr val="accent6">
              <a:alpha val="76000"/>
            </a:schemeClr>
          </a:solidFill>
          <a:ln>
            <a:noFill/>
          </a:ln>
          <a:effectLst>
            <a:outerShdw blurRad="50800" dist="38100" dir="5400000" algn="t" rotWithShape="0">
              <a:prstClr val="black">
                <a:alpha val="40000"/>
              </a:prstClr>
            </a:outerShdw>
          </a:effectLst>
        </p:spPr>
        <p:style>
          <a:lnRef idx="3">
            <a:schemeClr val="lt1"/>
          </a:lnRef>
          <a:fillRef idx="1">
            <a:schemeClr val="accent6"/>
          </a:fillRef>
          <a:effectRef idx="1">
            <a:schemeClr val="accent6"/>
          </a:effectRef>
          <a:fontRef idx="minor">
            <a:schemeClr val="lt1"/>
          </a:fontRef>
        </p:style>
        <p:txBody>
          <a:bodyPr rtlCol="0" anchor="ctr"/>
          <a:lstStyle/>
          <a:p>
            <a:pPr algn="ctr"/>
            <a:endParaRPr lang="en-US" dirty="0"/>
          </a:p>
        </p:txBody>
      </p:sp>
      <p:sp>
        <p:nvSpPr>
          <p:cNvPr id="8" name="Rectangle 7"/>
          <p:cNvSpPr/>
          <p:nvPr/>
        </p:nvSpPr>
        <p:spPr>
          <a:xfrm>
            <a:off x="139700" y="6707124"/>
            <a:ext cx="8991600" cy="155448"/>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dirty="0"/>
          </a:p>
        </p:txBody>
      </p:sp>
      <p:cxnSp>
        <p:nvCxnSpPr>
          <p:cNvPr id="9" name="Straight Connector 8"/>
          <p:cNvCxnSpPr/>
          <p:nvPr/>
        </p:nvCxnSpPr>
        <p:spPr>
          <a:xfrm>
            <a:off x="228600" y="1066800"/>
            <a:ext cx="8915400" cy="0"/>
          </a:xfrm>
          <a:prstGeom prst="line">
            <a:avLst/>
          </a:prstGeom>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3316582264"/>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A920297-3151-4D9B-872C-66B21328C5D0}" type="datetimeFigureOut">
              <a:rPr lang="en-US" smtClean="0"/>
              <a:pPr/>
              <a:t>10/17/2022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6FCAF6-A310-49A0-A928-9D3F8EFABD67}" type="slidenum">
              <a:rPr lang="en-US" smtClean="0"/>
              <a:pPr/>
              <a:t>‹#›</a:t>
            </a:fld>
            <a:endParaRPr lang="en-US"/>
          </a:p>
        </p:txBody>
      </p:sp>
    </p:spTree>
    <p:extLst>
      <p:ext uri="{BB962C8B-B14F-4D97-AF65-F5344CB8AC3E}">
        <p14:creationId xmlns:p14="http://schemas.microsoft.com/office/powerpoint/2010/main" val="5379522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CA920297-3151-4D9B-872C-66B21328C5D0}" type="datetimeFigureOut">
              <a:rPr lang="en-US" smtClean="0"/>
              <a:pPr/>
              <a:t>10/17/2022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96FCAF6-A310-49A0-A928-9D3F8EFABD67}" type="slidenum">
              <a:rPr lang="en-US" smtClean="0"/>
              <a:pPr/>
              <a:t>‹#›</a:t>
            </a:fld>
            <a:endParaRPr lang="en-US"/>
          </a:p>
        </p:txBody>
      </p:sp>
    </p:spTree>
    <p:extLst>
      <p:ext uri="{BB962C8B-B14F-4D97-AF65-F5344CB8AC3E}">
        <p14:creationId xmlns:p14="http://schemas.microsoft.com/office/powerpoint/2010/main" val="29737618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CA920297-3151-4D9B-872C-66B21328C5D0}" type="datetimeFigureOut">
              <a:rPr lang="en-US" smtClean="0"/>
              <a:pPr/>
              <a:t>10/17/2022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96FCAF6-A310-49A0-A928-9D3F8EFABD67}" type="slidenum">
              <a:rPr lang="en-US" smtClean="0"/>
              <a:pPr/>
              <a:t>‹#›</a:t>
            </a:fld>
            <a:endParaRPr lang="en-US"/>
          </a:p>
        </p:txBody>
      </p:sp>
    </p:spTree>
    <p:extLst>
      <p:ext uri="{BB962C8B-B14F-4D97-AF65-F5344CB8AC3E}">
        <p14:creationId xmlns:p14="http://schemas.microsoft.com/office/powerpoint/2010/main" val="8080126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CA920297-3151-4D9B-872C-66B21328C5D0}" type="datetimeFigureOut">
              <a:rPr lang="en-US" smtClean="0"/>
              <a:pPr/>
              <a:t>10/17/2022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96FCAF6-A310-49A0-A928-9D3F8EFABD67}" type="slidenum">
              <a:rPr lang="en-US" smtClean="0"/>
              <a:pPr/>
              <a:t>‹#›</a:t>
            </a:fld>
            <a:endParaRPr lang="en-US"/>
          </a:p>
        </p:txBody>
      </p:sp>
    </p:spTree>
    <p:extLst>
      <p:ext uri="{BB962C8B-B14F-4D97-AF65-F5344CB8AC3E}">
        <p14:creationId xmlns:p14="http://schemas.microsoft.com/office/powerpoint/2010/main" val="22719336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A920297-3151-4D9B-872C-66B21328C5D0}" type="datetimeFigureOut">
              <a:rPr lang="en-US" smtClean="0"/>
              <a:pPr/>
              <a:t>10/17/2022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96FCAF6-A310-49A0-A928-9D3F8EFABD67}" type="slidenum">
              <a:rPr lang="en-US" smtClean="0"/>
              <a:pPr/>
              <a:t>‹#›</a:t>
            </a:fld>
            <a:endParaRPr lang="en-US"/>
          </a:p>
        </p:txBody>
      </p:sp>
    </p:spTree>
    <p:extLst>
      <p:ext uri="{BB962C8B-B14F-4D97-AF65-F5344CB8AC3E}">
        <p14:creationId xmlns:p14="http://schemas.microsoft.com/office/powerpoint/2010/main" val="234055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A920297-3151-4D9B-872C-66B21328C5D0}" type="datetimeFigureOut">
              <a:rPr lang="en-US" smtClean="0"/>
              <a:pPr/>
              <a:t>10/17/2022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96FCAF6-A310-49A0-A928-9D3F8EFABD67}" type="slidenum">
              <a:rPr lang="en-US" smtClean="0"/>
              <a:pPr/>
              <a:t>‹#›</a:t>
            </a:fld>
            <a:endParaRPr lang="en-US"/>
          </a:p>
        </p:txBody>
      </p:sp>
    </p:spTree>
    <p:extLst>
      <p:ext uri="{BB962C8B-B14F-4D97-AF65-F5344CB8AC3E}">
        <p14:creationId xmlns:p14="http://schemas.microsoft.com/office/powerpoint/2010/main" val="16090989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A920297-3151-4D9B-872C-66B21328C5D0}" type="datetimeFigureOut">
              <a:rPr lang="en-US" smtClean="0"/>
              <a:pPr/>
              <a:t>10/17/2022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96FCAF6-A310-49A0-A928-9D3F8EFABD67}" type="slidenum">
              <a:rPr lang="en-US" smtClean="0"/>
              <a:pPr/>
              <a:t>‹#›</a:t>
            </a:fld>
            <a:endParaRPr lang="en-US"/>
          </a:p>
        </p:txBody>
      </p:sp>
    </p:spTree>
    <p:extLst>
      <p:ext uri="{BB962C8B-B14F-4D97-AF65-F5344CB8AC3E}">
        <p14:creationId xmlns:p14="http://schemas.microsoft.com/office/powerpoint/2010/main" val="593067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A920297-3151-4D9B-872C-66B21328C5D0}" type="datetimeFigureOut">
              <a:rPr lang="en-US" smtClean="0"/>
              <a:pPr/>
              <a:t>10/17/2022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96FCAF6-A310-49A0-A928-9D3F8EFABD67}" type="slidenum">
              <a:rPr lang="en-US" smtClean="0"/>
              <a:pPr/>
              <a:t>‹#›</a:t>
            </a:fld>
            <a:endParaRPr lang="en-US"/>
          </a:p>
        </p:txBody>
      </p:sp>
    </p:spTree>
    <p:extLst>
      <p:ext uri="{BB962C8B-B14F-4D97-AF65-F5344CB8AC3E}">
        <p14:creationId xmlns:p14="http://schemas.microsoft.com/office/powerpoint/2010/main" val="313901003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b="1" kern="1200">
          <a:solidFill>
            <a:schemeClr val="tx2"/>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gi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gi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3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gi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gi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gi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4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 Id="rId5" Type="http://schemas.openxmlformats.org/officeDocument/2006/relationships/image" Target="../media/image27.jpeg"/><Relationship Id="rId4" Type="http://schemas.openxmlformats.org/officeDocument/2006/relationships/image" Target="../media/image26.png"/></Relationships>
</file>

<file path=ppt/slides/_rels/slide4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gi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1.gif"/><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28596" y="2071678"/>
            <a:ext cx="8458200" cy="1470025"/>
          </a:xfrm>
        </p:spPr>
        <p:txBody>
          <a:bodyPr>
            <a:normAutofit/>
          </a:bodyPr>
          <a:lstStyle/>
          <a:p>
            <a:r>
              <a:rPr lang="en-US" sz="3600" dirty="0" smtClean="0"/>
              <a:t>MUNICIPAL SOLID WASTE MANAGEMENT</a:t>
            </a:r>
            <a:br>
              <a:rPr lang="en-US" sz="3600" dirty="0" smtClean="0"/>
            </a:br>
            <a:r>
              <a:rPr lang="en-US" sz="3600" dirty="0" smtClean="0"/>
              <a:t>18CEO306T</a:t>
            </a:r>
            <a:endParaRPr lang="en-US" sz="3600" dirty="0"/>
          </a:p>
        </p:txBody>
      </p:sp>
    </p:spTree>
    <p:extLst>
      <p:ext uri="{BB962C8B-B14F-4D97-AF65-F5344CB8AC3E}">
        <p14:creationId xmlns:p14="http://schemas.microsoft.com/office/powerpoint/2010/main" val="244951513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14282" y="1285860"/>
            <a:ext cx="8786874" cy="5357850"/>
          </a:xfrm>
        </p:spPr>
        <p:txBody>
          <a:bodyPr>
            <a:normAutofit fontScale="70000" lnSpcReduction="20000"/>
          </a:bodyPr>
          <a:lstStyle/>
          <a:p>
            <a:pPr marL="0" indent="0">
              <a:buNone/>
            </a:pPr>
            <a:r>
              <a:rPr lang="en-US" sz="2800" dirty="0" smtClean="0">
                <a:solidFill>
                  <a:srgbClr val="C00000"/>
                </a:solidFill>
                <a:latin typeface="Century Gothic" pitchFamily="34" charset="0"/>
              </a:rPr>
              <a:t>SITE SELECTION PROCESS AND CONSIDERATIONS: </a:t>
            </a:r>
          </a:p>
          <a:p>
            <a:pPr algn="just">
              <a:lnSpc>
                <a:spcPct val="170000"/>
              </a:lnSpc>
            </a:pPr>
            <a:r>
              <a:rPr lang="en-US" sz="2800" dirty="0" smtClean="0">
                <a:solidFill>
                  <a:srgbClr val="002060"/>
                </a:solidFill>
                <a:latin typeface="Century Gothic" pitchFamily="34" charset="0"/>
              </a:rPr>
              <a:t>This </a:t>
            </a:r>
            <a:r>
              <a:rPr lang="en-US" sz="2800" dirty="0">
                <a:solidFill>
                  <a:srgbClr val="002060"/>
                </a:solidFill>
                <a:latin typeface="Century Gothic" pitchFamily="34" charset="0"/>
              </a:rPr>
              <a:t>requires the development of a working plan – a plan, or a series of plans, outlining the development and descriptions of site location, operation, engineering and site restoration.</a:t>
            </a:r>
          </a:p>
          <a:p>
            <a:pPr algn="just">
              <a:lnSpc>
                <a:spcPct val="170000"/>
              </a:lnSpc>
            </a:pPr>
            <a:r>
              <a:rPr lang="en-US" sz="2800" dirty="0">
                <a:solidFill>
                  <a:srgbClr val="002060"/>
                </a:solidFill>
                <a:latin typeface="Century Gothic" pitchFamily="34" charset="0"/>
              </a:rPr>
              <a:t> Considerations for site include public opinion, traffic patterns and congestion, climate, zoning requirements, availability of cover material and liner as well, high trees or buffer in the site perimeter, historic buildings, and endangered species, wetlands, and site land environmental factors, speed limits, underpass limitations, load limits on roadways, bridge capacities, and proximity of major roadways, haul distance, hydrology and detours.</a:t>
            </a:r>
          </a:p>
          <a:p>
            <a:pPr marL="0" indent="0">
              <a:buNone/>
            </a:pPr>
            <a:endParaRPr lang="en-IN" dirty="0"/>
          </a:p>
        </p:txBody>
      </p:sp>
      <p:sp>
        <p:nvSpPr>
          <p:cNvPr id="4" name="Rectangle 3"/>
          <p:cNvSpPr/>
          <p:nvPr/>
        </p:nvSpPr>
        <p:spPr>
          <a:xfrm>
            <a:off x="285720" y="214290"/>
            <a:ext cx="8641405" cy="584775"/>
          </a:xfrm>
          <a:prstGeom prst="rect">
            <a:avLst/>
          </a:prstGeom>
        </p:spPr>
        <p:txBody>
          <a:bodyPr wrap="none">
            <a:spAutoFit/>
          </a:bodyPr>
          <a:lstStyle/>
          <a:p>
            <a:r>
              <a:rPr lang="en-US" sz="3200" b="1" dirty="0" smtClean="0">
                <a:latin typeface="+mj-lt"/>
              </a:rPr>
              <a:t>SITE SELECTION PROCESS AND CONSIDERATIONS</a:t>
            </a:r>
            <a:endParaRPr lang="en-US" sz="3200" b="1" dirty="0">
              <a:latin typeface="+mj-lt"/>
            </a:endParaRPr>
          </a:p>
        </p:txBody>
      </p:sp>
    </p:spTree>
    <p:extLst>
      <p:ext uri="{BB962C8B-B14F-4D97-AF65-F5344CB8AC3E}">
        <p14:creationId xmlns:p14="http://schemas.microsoft.com/office/powerpoint/2010/main" val="25878432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067BEA87-D6E4-4E0F-8BDD-24982DCA5C04}"/>
              </a:ext>
            </a:extLst>
          </p:cNvPr>
          <p:cNvPicPr>
            <a:picLocks noGrp="1" noChangeAspect="1"/>
          </p:cNvPicPr>
          <p:nvPr>
            <p:ph idx="1"/>
          </p:nvPr>
        </p:nvPicPr>
        <p:blipFill>
          <a:blip r:embed="rId2"/>
          <a:stretch>
            <a:fillRect/>
          </a:stretch>
        </p:blipFill>
        <p:spPr>
          <a:xfrm>
            <a:off x="5460642" y="4286256"/>
            <a:ext cx="3683358" cy="2369713"/>
          </a:xfrm>
          <a:prstGeom prst="rect">
            <a:avLst/>
          </a:prstGeom>
        </p:spPr>
      </p:pic>
      <p:sp>
        <p:nvSpPr>
          <p:cNvPr id="5" name="Rectangle 4"/>
          <p:cNvSpPr/>
          <p:nvPr/>
        </p:nvSpPr>
        <p:spPr>
          <a:xfrm>
            <a:off x="214282" y="1071546"/>
            <a:ext cx="8715436" cy="3416320"/>
          </a:xfrm>
          <a:prstGeom prst="rect">
            <a:avLst/>
          </a:prstGeom>
        </p:spPr>
        <p:txBody>
          <a:bodyPr wrap="square">
            <a:spAutoFit/>
          </a:bodyPr>
          <a:lstStyle/>
          <a:p>
            <a:pPr>
              <a:lnSpc>
                <a:spcPct val="150000"/>
              </a:lnSpc>
            </a:pPr>
            <a:r>
              <a:rPr lang="en-US" b="1" dirty="0" smtClean="0">
                <a:solidFill>
                  <a:srgbClr val="C00000"/>
                </a:solidFill>
                <a:latin typeface="Century Gothic" pitchFamily="34" charset="0"/>
              </a:rPr>
              <a:t>LANDFILL PROCESSES:</a:t>
            </a:r>
          </a:p>
          <a:p>
            <a:pPr algn="just">
              <a:lnSpc>
                <a:spcPct val="150000"/>
              </a:lnSpc>
            </a:pPr>
            <a:r>
              <a:rPr lang="en-US" b="1" dirty="0" smtClean="0">
                <a:solidFill>
                  <a:srgbClr val="002060"/>
                </a:solidFill>
                <a:latin typeface="Century Gothic" pitchFamily="34" charset="0"/>
              </a:rPr>
              <a:t>The feasibility of land disposal of solid wastes depends on factors such as the type, quantity and characteristics of wastes, the prevailing laws and regulations, and soil and site characteristics. Let us now explain some of these processes.</a:t>
            </a:r>
          </a:p>
          <a:p>
            <a:pPr algn="just">
              <a:lnSpc>
                <a:spcPct val="150000"/>
              </a:lnSpc>
            </a:pPr>
            <a:r>
              <a:rPr lang="en-US" b="1" dirty="0" smtClean="0">
                <a:solidFill>
                  <a:srgbClr val="C00000"/>
                </a:solidFill>
                <a:latin typeface="Century Gothic" pitchFamily="34" charset="0"/>
              </a:rPr>
              <a:t>SETTLING PROCESS: </a:t>
            </a:r>
          </a:p>
          <a:p>
            <a:pPr algn="just">
              <a:lnSpc>
                <a:spcPct val="150000"/>
              </a:lnSpc>
            </a:pPr>
            <a:r>
              <a:rPr lang="en-US" b="1" dirty="0" smtClean="0">
                <a:solidFill>
                  <a:srgbClr val="002060"/>
                </a:solidFill>
                <a:latin typeface="Century Gothic" pitchFamily="34" charset="0"/>
              </a:rPr>
              <a:t>The </a:t>
            </a:r>
            <a:r>
              <a:rPr lang="en-US" b="1" dirty="0">
                <a:solidFill>
                  <a:srgbClr val="002060"/>
                </a:solidFill>
                <a:latin typeface="Century Gothic" pitchFamily="34" charset="0"/>
              </a:rPr>
              <a:t>waste body of a landfill undergoes different stages of settling or deformation. Figure below illustrates these stages:</a:t>
            </a:r>
          </a:p>
        </p:txBody>
      </p:sp>
      <p:sp>
        <p:nvSpPr>
          <p:cNvPr id="6" name="Rectangle 5"/>
          <p:cNvSpPr/>
          <p:nvPr/>
        </p:nvSpPr>
        <p:spPr>
          <a:xfrm>
            <a:off x="3000364" y="357166"/>
            <a:ext cx="3397020" cy="584775"/>
          </a:xfrm>
          <a:prstGeom prst="rect">
            <a:avLst/>
          </a:prstGeom>
        </p:spPr>
        <p:txBody>
          <a:bodyPr wrap="none">
            <a:spAutoFit/>
          </a:bodyPr>
          <a:lstStyle/>
          <a:p>
            <a:r>
              <a:rPr lang="en-US" sz="3200" b="1" dirty="0" smtClean="0">
                <a:latin typeface="+mj-lt"/>
              </a:rPr>
              <a:t>LANDFILL PROCESS</a:t>
            </a:r>
            <a:endParaRPr lang="en-US" sz="3200" b="1" dirty="0">
              <a:latin typeface="+mj-lt"/>
            </a:endParaRPr>
          </a:p>
        </p:txBody>
      </p:sp>
    </p:spTree>
    <p:extLst>
      <p:ext uri="{BB962C8B-B14F-4D97-AF65-F5344CB8AC3E}">
        <p14:creationId xmlns:p14="http://schemas.microsoft.com/office/powerpoint/2010/main" val="35139007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85720" y="1285860"/>
            <a:ext cx="8643998" cy="5286412"/>
          </a:xfrm>
        </p:spPr>
        <p:txBody>
          <a:bodyPr>
            <a:normAutofit fontScale="62500" lnSpcReduction="20000"/>
          </a:bodyPr>
          <a:lstStyle/>
          <a:p>
            <a:pPr marL="0" indent="0">
              <a:lnSpc>
                <a:spcPct val="170000"/>
              </a:lnSpc>
              <a:buNone/>
            </a:pPr>
            <a:r>
              <a:rPr lang="en-US" sz="2800" dirty="0" smtClean="0">
                <a:solidFill>
                  <a:srgbClr val="C00000"/>
                </a:solidFill>
                <a:latin typeface="Century Gothic" pitchFamily="34" charset="0"/>
              </a:rPr>
              <a:t>PRIMARY CONSOLIDATION: </a:t>
            </a:r>
          </a:p>
          <a:p>
            <a:pPr algn="just">
              <a:lnSpc>
                <a:spcPct val="170000"/>
              </a:lnSpc>
            </a:pPr>
            <a:r>
              <a:rPr lang="en-US" sz="2800" dirty="0" smtClean="0">
                <a:solidFill>
                  <a:srgbClr val="002060"/>
                </a:solidFill>
                <a:latin typeface="Century Gothic" pitchFamily="34" charset="0"/>
              </a:rPr>
              <a:t>During </a:t>
            </a:r>
            <a:r>
              <a:rPr lang="en-US" sz="2800" dirty="0">
                <a:solidFill>
                  <a:srgbClr val="002060"/>
                </a:solidFill>
                <a:latin typeface="Century Gothic" pitchFamily="34" charset="0"/>
              </a:rPr>
              <a:t>this stage, a substantial amount of settling occurs. </a:t>
            </a:r>
          </a:p>
          <a:p>
            <a:pPr algn="just">
              <a:lnSpc>
                <a:spcPct val="170000"/>
              </a:lnSpc>
            </a:pPr>
            <a:r>
              <a:rPr lang="en-US" sz="2800" dirty="0">
                <a:solidFill>
                  <a:srgbClr val="002060"/>
                </a:solidFill>
                <a:latin typeface="Century Gothic" pitchFamily="34" charset="0"/>
              </a:rPr>
              <a:t>This settlement is caused by the weight of the waste layers. </a:t>
            </a:r>
          </a:p>
          <a:p>
            <a:pPr algn="just">
              <a:lnSpc>
                <a:spcPct val="170000"/>
              </a:lnSpc>
            </a:pPr>
            <a:r>
              <a:rPr lang="en-US" sz="2800" dirty="0">
                <a:solidFill>
                  <a:srgbClr val="002060"/>
                </a:solidFill>
                <a:latin typeface="Century Gothic" pitchFamily="34" charset="0"/>
              </a:rPr>
              <a:t>The movement of trucks, bulldozers or mechanical compactors will also enhance this process. </a:t>
            </a:r>
          </a:p>
          <a:p>
            <a:pPr algn="just">
              <a:lnSpc>
                <a:spcPct val="170000"/>
              </a:lnSpc>
            </a:pPr>
            <a:r>
              <a:rPr lang="en-US" sz="2800" dirty="0">
                <a:solidFill>
                  <a:srgbClr val="002060"/>
                </a:solidFill>
                <a:latin typeface="Century Gothic" pitchFamily="34" charset="0"/>
              </a:rPr>
              <a:t>After this primary consolidation, or short-term deformation stage, </a:t>
            </a:r>
            <a:r>
              <a:rPr lang="en-US" sz="2800" i="1" dirty="0">
                <a:solidFill>
                  <a:srgbClr val="002060"/>
                </a:solidFill>
                <a:latin typeface="Century Gothic" pitchFamily="34" charset="0"/>
              </a:rPr>
              <a:t>aerobic degradation </a:t>
            </a:r>
            <a:r>
              <a:rPr lang="en-US" sz="2800" dirty="0">
                <a:solidFill>
                  <a:srgbClr val="002060"/>
                </a:solidFill>
                <a:latin typeface="Century Gothic" pitchFamily="34" charset="0"/>
              </a:rPr>
              <a:t>processes occur. </a:t>
            </a:r>
          </a:p>
          <a:p>
            <a:pPr marL="0" indent="0" algn="just">
              <a:lnSpc>
                <a:spcPct val="170000"/>
              </a:lnSpc>
              <a:buNone/>
            </a:pPr>
            <a:r>
              <a:rPr lang="en-US" sz="2800" dirty="0" smtClean="0">
                <a:solidFill>
                  <a:srgbClr val="C00000"/>
                </a:solidFill>
                <a:latin typeface="Century Gothic" pitchFamily="34" charset="0"/>
              </a:rPr>
              <a:t>SECONDARY COMPRESSION: </a:t>
            </a:r>
          </a:p>
          <a:p>
            <a:pPr algn="just">
              <a:lnSpc>
                <a:spcPct val="170000"/>
              </a:lnSpc>
            </a:pPr>
            <a:r>
              <a:rPr lang="en-US" sz="2800" dirty="0" smtClean="0">
                <a:solidFill>
                  <a:srgbClr val="002060"/>
                </a:solidFill>
                <a:latin typeface="Century Gothic" pitchFamily="34" charset="0"/>
              </a:rPr>
              <a:t>During </a:t>
            </a:r>
            <a:r>
              <a:rPr lang="en-US" sz="2800" dirty="0">
                <a:solidFill>
                  <a:srgbClr val="002060"/>
                </a:solidFill>
                <a:latin typeface="Century Gothic" pitchFamily="34" charset="0"/>
              </a:rPr>
              <a:t>this stage, the rate of settling is much lower than that in the primary consolidation stage, as the settling occurs through compression, which cannot be enhanced. </a:t>
            </a:r>
          </a:p>
          <a:p>
            <a:pPr marL="0" indent="0">
              <a:buNone/>
            </a:pPr>
            <a:endParaRPr lang="en-IN" dirty="0"/>
          </a:p>
        </p:txBody>
      </p:sp>
      <p:sp>
        <p:nvSpPr>
          <p:cNvPr id="5" name="Rectangle 4"/>
          <p:cNvSpPr/>
          <p:nvPr/>
        </p:nvSpPr>
        <p:spPr>
          <a:xfrm>
            <a:off x="3000364" y="357166"/>
            <a:ext cx="3397020" cy="584775"/>
          </a:xfrm>
          <a:prstGeom prst="rect">
            <a:avLst/>
          </a:prstGeom>
        </p:spPr>
        <p:txBody>
          <a:bodyPr wrap="none">
            <a:spAutoFit/>
          </a:bodyPr>
          <a:lstStyle/>
          <a:p>
            <a:r>
              <a:rPr lang="en-US" sz="3200" b="1" dirty="0" smtClean="0">
                <a:latin typeface="+mj-lt"/>
              </a:rPr>
              <a:t>LANDFILL PROCESS</a:t>
            </a:r>
            <a:endParaRPr lang="en-US" sz="3200" b="1" dirty="0">
              <a:latin typeface="+mj-lt"/>
            </a:endParaRPr>
          </a:p>
        </p:txBody>
      </p:sp>
    </p:spTree>
    <p:extLst>
      <p:ext uri="{BB962C8B-B14F-4D97-AF65-F5344CB8AC3E}">
        <p14:creationId xmlns:p14="http://schemas.microsoft.com/office/powerpoint/2010/main" val="36096390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85720" y="1285860"/>
            <a:ext cx="8643998" cy="5214974"/>
          </a:xfrm>
        </p:spPr>
        <p:txBody>
          <a:bodyPr>
            <a:normAutofit fontScale="92500" lnSpcReduction="10000"/>
          </a:bodyPr>
          <a:lstStyle/>
          <a:p>
            <a:pPr marL="0" indent="0" algn="just">
              <a:lnSpc>
                <a:spcPct val="200000"/>
              </a:lnSpc>
              <a:buNone/>
            </a:pPr>
            <a:r>
              <a:rPr lang="en-US" sz="2300" dirty="0" smtClean="0">
                <a:solidFill>
                  <a:srgbClr val="C00000"/>
                </a:solidFill>
                <a:latin typeface="Century Gothic" pitchFamily="34" charset="0"/>
              </a:rPr>
              <a:t>DECOMPOSITION: </a:t>
            </a:r>
          </a:p>
          <a:p>
            <a:pPr algn="just">
              <a:lnSpc>
                <a:spcPct val="200000"/>
              </a:lnSpc>
            </a:pPr>
            <a:r>
              <a:rPr lang="en-US" sz="2300" dirty="0" smtClean="0">
                <a:solidFill>
                  <a:srgbClr val="002060"/>
                </a:solidFill>
                <a:latin typeface="Century Gothic" pitchFamily="34" charset="0"/>
              </a:rPr>
              <a:t>During </a:t>
            </a:r>
            <a:r>
              <a:rPr lang="en-US" sz="2300" dirty="0">
                <a:solidFill>
                  <a:srgbClr val="002060"/>
                </a:solidFill>
                <a:latin typeface="Century Gothic" pitchFamily="34" charset="0"/>
              </a:rPr>
              <a:t>the degradation processes, organic material is converted into gas and leachate. </a:t>
            </a:r>
          </a:p>
          <a:p>
            <a:pPr algn="just">
              <a:lnSpc>
                <a:spcPct val="200000"/>
              </a:lnSpc>
            </a:pPr>
            <a:r>
              <a:rPr lang="en-US" sz="2300" dirty="0">
                <a:solidFill>
                  <a:srgbClr val="002060"/>
                </a:solidFill>
                <a:latin typeface="Century Gothic" pitchFamily="34" charset="0"/>
              </a:rPr>
              <a:t>The settling rate during this stage increases compared to the secondary compression stage, and continues until all decomposable organic matter is degraded. </a:t>
            </a:r>
          </a:p>
          <a:p>
            <a:pPr algn="just">
              <a:lnSpc>
                <a:spcPct val="200000"/>
              </a:lnSpc>
            </a:pPr>
            <a:r>
              <a:rPr lang="en-US" sz="2300" dirty="0">
                <a:solidFill>
                  <a:srgbClr val="002060"/>
                </a:solidFill>
                <a:latin typeface="Century Gothic" pitchFamily="34" charset="0"/>
              </a:rPr>
              <a:t>The settling rate, however, gradually decreases with the passage of time. </a:t>
            </a:r>
          </a:p>
          <a:p>
            <a:endParaRPr lang="en-IN" dirty="0"/>
          </a:p>
        </p:txBody>
      </p:sp>
      <p:sp>
        <p:nvSpPr>
          <p:cNvPr id="5" name="Rectangle 4"/>
          <p:cNvSpPr/>
          <p:nvPr/>
        </p:nvSpPr>
        <p:spPr>
          <a:xfrm>
            <a:off x="3000364" y="357166"/>
            <a:ext cx="3397020" cy="584775"/>
          </a:xfrm>
          <a:prstGeom prst="rect">
            <a:avLst/>
          </a:prstGeom>
        </p:spPr>
        <p:txBody>
          <a:bodyPr wrap="none">
            <a:spAutoFit/>
          </a:bodyPr>
          <a:lstStyle/>
          <a:p>
            <a:r>
              <a:rPr lang="en-US" sz="3200" b="1" dirty="0" smtClean="0">
                <a:latin typeface="+mj-lt"/>
              </a:rPr>
              <a:t>LANDFILL PROCESS</a:t>
            </a:r>
            <a:endParaRPr lang="en-US" sz="3200" b="1" dirty="0">
              <a:latin typeface="+mj-lt"/>
            </a:endParaRPr>
          </a:p>
        </p:txBody>
      </p:sp>
    </p:spTree>
    <p:extLst>
      <p:ext uri="{BB962C8B-B14F-4D97-AF65-F5344CB8AC3E}">
        <p14:creationId xmlns:p14="http://schemas.microsoft.com/office/powerpoint/2010/main" val="9774933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METHODS OF LANDFILLING</a:t>
            </a:r>
            <a:endParaRPr lang="en-IN" dirty="0"/>
          </a:p>
        </p:txBody>
      </p:sp>
      <p:sp>
        <p:nvSpPr>
          <p:cNvPr id="5" name="Content Placeholder 2"/>
          <p:cNvSpPr txBox="1">
            <a:spLocks/>
          </p:cNvSpPr>
          <p:nvPr/>
        </p:nvSpPr>
        <p:spPr>
          <a:xfrm>
            <a:off x="0" y="1285860"/>
            <a:ext cx="5857916" cy="5214974"/>
          </a:xfrm>
          <a:prstGeom prst="rect">
            <a:avLst/>
          </a:prstGeom>
        </p:spPr>
        <p:txBody>
          <a:bodyPr vert="horz" lIns="91440" tIns="45720" rIns="91440" bIns="45720" rtlCol="0">
            <a:normAutofit fontScale="77500" lnSpcReduction="20000"/>
          </a:bodyPr>
          <a:lstStyle/>
          <a:p>
            <a:pPr marL="342900" marR="0" lvl="0" indent="-342900" algn="just" defTabSz="914400" rtl="0" eaLnBrk="1" fontAlgn="auto" latinLnBrk="0" hangingPunct="1">
              <a:lnSpc>
                <a:spcPct val="200000"/>
              </a:lnSpc>
              <a:spcBef>
                <a:spcPct val="20000"/>
              </a:spcBef>
              <a:spcAft>
                <a:spcPts val="0"/>
              </a:spcAft>
              <a:buClrTx/>
              <a:buSzTx/>
              <a:buFontTx/>
              <a:buBlip>
                <a:blip r:embed="rId2"/>
              </a:buBlip>
              <a:tabLst/>
              <a:defRPr/>
            </a:pPr>
            <a:r>
              <a:rPr lang="en-US" sz="2300" b="1" dirty="0" smtClean="0">
                <a:solidFill>
                  <a:srgbClr val="002060"/>
                </a:solidFill>
                <a:latin typeface="Century Gothic" pitchFamily="34" charset="0"/>
                <a:cs typeface="Times New Roman" pitchFamily="18" charset="0"/>
              </a:rPr>
              <a:t>Excavated / Trench Method:</a:t>
            </a:r>
          </a:p>
          <a:p>
            <a:pPr marL="342900" marR="0" lvl="0" indent="-342900" algn="just" defTabSz="914400" rtl="0" eaLnBrk="1" fontAlgn="auto" latinLnBrk="0" hangingPunct="1">
              <a:lnSpc>
                <a:spcPct val="200000"/>
              </a:lnSpc>
              <a:spcBef>
                <a:spcPct val="20000"/>
              </a:spcBef>
              <a:spcAft>
                <a:spcPts val="0"/>
              </a:spcAft>
              <a:buClrTx/>
              <a:buSzTx/>
              <a:buFontTx/>
              <a:buBlip>
                <a:blip r:embed="rId2"/>
              </a:buBlip>
              <a:tabLst/>
              <a:defRPr/>
            </a:pPr>
            <a:r>
              <a:rPr kumimoji="0" lang="en-US" sz="2300" b="1" i="0" u="none" strike="noStrike" kern="1200" cap="none" spc="0" normalizeH="0" baseline="0" noProof="0" dirty="0" smtClean="0">
                <a:ln>
                  <a:noFill/>
                </a:ln>
                <a:solidFill>
                  <a:srgbClr val="002060"/>
                </a:solidFill>
                <a:effectLst/>
                <a:uLnTx/>
                <a:uFillTx/>
                <a:latin typeface="Century Gothic" pitchFamily="34" charset="0"/>
                <a:ea typeface="+mn-ea"/>
                <a:cs typeface="Times New Roman" pitchFamily="18" charset="0"/>
              </a:rPr>
              <a:t>Ideally</a:t>
            </a:r>
            <a:r>
              <a:rPr kumimoji="0" lang="en-US" sz="2300" b="1" i="0" u="none" strike="noStrike" kern="1200" cap="none" spc="0" normalizeH="0" noProof="0" dirty="0" smtClean="0">
                <a:ln>
                  <a:noFill/>
                </a:ln>
                <a:solidFill>
                  <a:srgbClr val="002060"/>
                </a:solidFill>
                <a:effectLst/>
                <a:uLnTx/>
                <a:uFillTx/>
                <a:latin typeface="Century Gothic" pitchFamily="34" charset="0"/>
                <a:ea typeface="+mn-ea"/>
                <a:cs typeface="Times New Roman" pitchFamily="18" charset="0"/>
              </a:rPr>
              <a:t> suited to areas where an adequate depth of cover material is available at the site and water table is not clear the surface.</a:t>
            </a:r>
          </a:p>
          <a:p>
            <a:pPr marL="342900" marR="0" lvl="0" indent="-342900" algn="just" defTabSz="914400" rtl="0" eaLnBrk="1" fontAlgn="auto" latinLnBrk="0" hangingPunct="1">
              <a:lnSpc>
                <a:spcPct val="200000"/>
              </a:lnSpc>
              <a:spcBef>
                <a:spcPct val="20000"/>
              </a:spcBef>
              <a:spcAft>
                <a:spcPts val="0"/>
              </a:spcAft>
              <a:buClrTx/>
              <a:buSzTx/>
              <a:buFontTx/>
              <a:buBlip>
                <a:blip r:embed="rId2"/>
              </a:buBlip>
              <a:tabLst/>
              <a:defRPr/>
            </a:pPr>
            <a:r>
              <a:rPr kumimoji="0" lang="en-US" sz="2300" b="1" i="0" u="none" strike="noStrike" kern="1200" cap="none" spc="0" normalizeH="0" noProof="0" dirty="0" smtClean="0">
                <a:ln>
                  <a:noFill/>
                </a:ln>
                <a:solidFill>
                  <a:srgbClr val="002060"/>
                </a:solidFill>
                <a:effectLst/>
                <a:uLnTx/>
                <a:uFillTx/>
                <a:latin typeface="Century Gothic" pitchFamily="34" charset="0"/>
                <a:ea typeface="+mn-ea"/>
                <a:cs typeface="Times New Roman" pitchFamily="18" charset="0"/>
              </a:rPr>
              <a:t>Soil excavated from the site is used for daily and final cover.</a:t>
            </a:r>
          </a:p>
          <a:p>
            <a:pPr marL="342900" marR="0" lvl="0" indent="-342900" algn="just" defTabSz="914400" rtl="0" eaLnBrk="1" fontAlgn="auto" latinLnBrk="0" hangingPunct="1">
              <a:lnSpc>
                <a:spcPct val="200000"/>
              </a:lnSpc>
              <a:spcBef>
                <a:spcPct val="20000"/>
              </a:spcBef>
              <a:spcAft>
                <a:spcPts val="0"/>
              </a:spcAft>
              <a:buClrTx/>
              <a:buSzTx/>
              <a:buFontTx/>
              <a:buBlip>
                <a:blip r:embed="rId2"/>
              </a:buBlip>
              <a:tabLst/>
              <a:defRPr/>
            </a:pPr>
            <a:r>
              <a:rPr lang="en-US" sz="2300" b="1" baseline="0" dirty="0" smtClean="0">
                <a:solidFill>
                  <a:srgbClr val="002060"/>
                </a:solidFill>
                <a:latin typeface="Century Gothic" pitchFamily="34" charset="0"/>
                <a:cs typeface="Times New Roman" pitchFamily="18" charset="0"/>
              </a:rPr>
              <a:t>Excavated</a:t>
            </a:r>
            <a:r>
              <a:rPr lang="en-US" sz="2300" b="1" dirty="0" smtClean="0">
                <a:solidFill>
                  <a:srgbClr val="002060"/>
                </a:solidFill>
                <a:latin typeface="Century Gothic" pitchFamily="34" charset="0"/>
                <a:cs typeface="Times New Roman" pitchFamily="18" charset="0"/>
              </a:rPr>
              <a:t> cells are lined with synthetic membrane liners/ low permeability clay/combination of two to limit the movement of landfill gas and leachate. </a:t>
            </a:r>
            <a:endParaRPr kumimoji="0" lang="en-US" sz="2300" b="1" i="0" u="none" strike="noStrike" kern="1200" cap="none" spc="0" normalizeH="0" baseline="0" noProof="0" dirty="0" smtClean="0">
              <a:ln>
                <a:noFill/>
              </a:ln>
              <a:solidFill>
                <a:srgbClr val="002060"/>
              </a:solidFill>
              <a:effectLst/>
              <a:uLnTx/>
              <a:uFillTx/>
              <a:latin typeface="Century Gothic" pitchFamily="34" charset="0"/>
              <a:ea typeface="+mn-ea"/>
              <a:cs typeface="Times New Roman" pitchFamily="18" charset="0"/>
            </a:endParaRPr>
          </a:p>
          <a:p>
            <a:pPr marL="342900" marR="0" lvl="0" indent="-342900" algn="l" defTabSz="914400" rtl="0" eaLnBrk="1" fontAlgn="auto" latinLnBrk="0" hangingPunct="1">
              <a:lnSpc>
                <a:spcPct val="150000"/>
              </a:lnSpc>
              <a:spcBef>
                <a:spcPct val="20000"/>
              </a:spcBef>
              <a:spcAft>
                <a:spcPts val="0"/>
              </a:spcAft>
              <a:buClrTx/>
              <a:buSzTx/>
              <a:buFontTx/>
              <a:buBlip>
                <a:blip r:embed="rId2"/>
              </a:buBlip>
              <a:tabLst/>
              <a:defRPr/>
            </a:pPr>
            <a:endParaRPr kumimoji="0" lang="en-IN" sz="2700" b="1" i="0" u="none" strike="noStrike" kern="1200" cap="none" spc="0" normalizeH="0" baseline="0" noProof="0" dirty="0">
              <a:ln>
                <a:noFill/>
              </a:ln>
              <a:solidFill>
                <a:schemeClr val="tx2"/>
              </a:solidFill>
              <a:effectLst/>
              <a:uLnTx/>
              <a:uFillTx/>
              <a:latin typeface="Times New Roman" pitchFamily="18" charset="0"/>
              <a:ea typeface="+mn-ea"/>
              <a:cs typeface="Times New Roman" pitchFamily="18" charset="0"/>
            </a:endParaRPr>
          </a:p>
        </p:txBody>
      </p:sp>
      <p:pic>
        <p:nvPicPr>
          <p:cNvPr id="7" name="Picture 2" descr="Advantages of Landfilling&#10;In addition to provide an option for waste management, it also&#10;serves to improve/ reclaim poor ...">
            <a:extLst>
              <a:ext uri="{FF2B5EF4-FFF2-40B4-BE49-F238E27FC236}">
                <a16:creationId xmlns:a16="http://schemas.microsoft.com/office/drawing/2014/main" id="{A4225469-BC3C-4991-B49A-C8714CCEF0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9979" t="24333" r="49134" b="28160"/>
          <a:stretch>
            <a:fillRect/>
          </a:stretch>
        </p:blipFill>
        <p:spPr bwMode="auto">
          <a:xfrm>
            <a:off x="6195848" y="3500438"/>
            <a:ext cx="2948152" cy="25717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13249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METHODS OF LANDFILLING</a:t>
            </a:r>
            <a:endParaRPr lang="en-IN" dirty="0"/>
          </a:p>
        </p:txBody>
      </p:sp>
      <p:sp>
        <p:nvSpPr>
          <p:cNvPr id="5" name="Content Placeholder 2"/>
          <p:cNvSpPr txBox="1">
            <a:spLocks/>
          </p:cNvSpPr>
          <p:nvPr/>
        </p:nvSpPr>
        <p:spPr>
          <a:xfrm>
            <a:off x="285720" y="1285860"/>
            <a:ext cx="8643998" cy="5214974"/>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50000"/>
              </a:lnSpc>
              <a:spcBef>
                <a:spcPct val="20000"/>
              </a:spcBef>
              <a:spcAft>
                <a:spcPts val="0"/>
              </a:spcAft>
              <a:buClrTx/>
              <a:buSzTx/>
              <a:buFontTx/>
              <a:buBlip>
                <a:blip r:embed="rId2"/>
              </a:buBlip>
              <a:tabLst/>
              <a:defRPr/>
            </a:pPr>
            <a:endParaRPr kumimoji="0" lang="en-IN" sz="2700" b="1" i="0" u="none" strike="noStrike" kern="1200" cap="none" spc="0" normalizeH="0" baseline="0" noProof="0" dirty="0">
              <a:ln>
                <a:noFill/>
              </a:ln>
              <a:solidFill>
                <a:schemeClr val="tx2"/>
              </a:solidFill>
              <a:effectLst/>
              <a:uLnTx/>
              <a:uFillTx/>
              <a:latin typeface="Times New Roman" pitchFamily="18" charset="0"/>
              <a:ea typeface="+mn-ea"/>
              <a:cs typeface="Times New Roman" pitchFamily="18" charset="0"/>
            </a:endParaRPr>
          </a:p>
        </p:txBody>
      </p:sp>
      <p:sp>
        <p:nvSpPr>
          <p:cNvPr id="6" name="Content Placeholder 2"/>
          <p:cNvSpPr txBox="1">
            <a:spLocks/>
          </p:cNvSpPr>
          <p:nvPr/>
        </p:nvSpPr>
        <p:spPr>
          <a:xfrm>
            <a:off x="428596" y="1285860"/>
            <a:ext cx="5134012" cy="5214974"/>
          </a:xfrm>
          <a:prstGeom prst="rect">
            <a:avLst/>
          </a:prstGeom>
        </p:spPr>
        <p:txBody>
          <a:bodyPr vert="horz" lIns="91440" tIns="45720" rIns="91440" bIns="45720" rtlCol="0">
            <a:normAutofit fontScale="77500" lnSpcReduction="20000"/>
          </a:bodyPr>
          <a:lstStyle/>
          <a:p>
            <a:pPr marL="342900" marR="0" lvl="0" indent="-342900" algn="just" defTabSz="914400" rtl="0" eaLnBrk="1" fontAlgn="auto" latinLnBrk="0" hangingPunct="1">
              <a:lnSpc>
                <a:spcPct val="200000"/>
              </a:lnSpc>
              <a:spcBef>
                <a:spcPct val="20000"/>
              </a:spcBef>
              <a:spcAft>
                <a:spcPts val="0"/>
              </a:spcAft>
              <a:buClrTx/>
              <a:buSzTx/>
              <a:buFontTx/>
              <a:buBlip>
                <a:blip r:embed="rId2"/>
              </a:buBlip>
              <a:tabLst/>
              <a:defRPr/>
            </a:pPr>
            <a:r>
              <a:rPr lang="en-US" sz="2300" b="1" dirty="0" smtClean="0">
                <a:solidFill>
                  <a:srgbClr val="002060"/>
                </a:solidFill>
                <a:latin typeface="Century Gothic" pitchFamily="34" charset="0"/>
                <a:cs typeface="Times New Roman" pitchFamily="18" charset="0"/>
              </a:rPr>
              <a:t>Area Method:</a:t>
            </a:r>
          </a:p>
          <a:p>
            <a:pPr marL="342900" marR="0" lvl="0" indent="-342900" algn="just" defTabSz="914400" rtl="0" eaLnBrk="1" fontAlgn="auto" latinLnBrk="0" hangingPunct="1">
              <a:lnSpc>
                <a:spcPct val="200000"/>
              </a:lnSpc>
              <a:spcBef>
                <a:spcPct val="20000"/>
              </a:spcBef>
              <a:spcAft>
                <a:spcPts val="0"/>
              </a:spcAft>
              <a:buClrTx/>
              <a:buSzTx/>
              <a:buFontTx/>
              <a:buBlip>
                <a:blip r:embed="rId2"/>
              </a:buBlip>
              <a:tabLst/>
              <a:defRPr/>
            </a:pPr>
            <a:r>
              <a:rPr lang="en-US" sz="2300" b="1" dirty="0" smtClean="0">
                <a:solidFill>
                  <a:srgbClr val="002060"/>
                </a:solidFill>
                <a:latin typeface="Century Gothic" pitchFamily="34" charset="0"/>
                <a:cs typeface="Times New Roman" pitchFamily="18" charset="0"/>
              </a:rPr>
              <a:t>Used when terrain is unsuitable for excavation of cells / trenches and Ground water table is high.</a:t>
            </a:r>
          </a:p>
          <a:p>
            <a:pPr marL="342900" marR="0" lvl="0" indent="-342900" algn="just" defTabSz="914400" rtl="0" eaLnBrk="1" fontAlgn="auto" latinLnBrk="0" hangingPunct="1">
              <a:lnSpc>
                <a:spcPct val="200000"/>
              </a:lnSpc>
              <a:spcBef>
                <a:spcPct val="20000"/>
              </a:spcBef>
              <a:spcAft>
                <a:spcPts val="0"/>
              </a:spcAft>
              <a:buClrTx/>
              <a:buSzTx/>
              <a:buFontTx/>
              <a:buBlip>
                <a:blip r:embed="rId2"/>
              </a:buBlip>
              <a:tabLst/>
              <a:defRPr/>
            </a:pPr>
            <a:r>
              <a:rPr lang="en-US" sz="2300" b="1" dirty="0" smtClean="0">
                <a:solidFill>
                  <a:srgbClr val="002060"/>
                </a:solidFill>
                <a:latin typeface="Century Gothic" pitchFamily="34" charset="0"/>
                <a:cs typeface="Times New Roman" pitchFamily="18" charset="0"/>
              </a:rPr>
              <a:t>Site preparation includes installation of liners and leachate management system.</a:t>
            </a:r>
          </a:p>
          <a:p>
            <a:pPr marL="342900" marR="0" lvl="0" indent="-342900" algn="just" defTabSz="914400" rtl="0" eaLnBrk="1" fontAlgn="auto" latinLnBrk="0" hangingPunct="1">
              <a:lnSpc>
                <a:spcPct val="200000"/>
              </a:lnSpc>
              <a:spcBef>
                <a:spcPct val="20000"/>
              </a:spcBef>
              <a:spcAft>
                <a:spcPts val="0"/>
              </a:spcAft>
              <a:buClrTx/>
              <a:buSzTx/>
              <a:buFontTx/>
              <a:buBlip>
                <a:blip r:embed="rId2"/>
              </a:buBlip>
              <a:tabLst/>
              <a:defRPr/>
            </a:pPr>
            <a:r>
              <a:rPr lang="en-US" sz="2300" b="1" dirty="0" smtClean="0">
                <a:solidFill>
                  <a:srgbClr val="002060"/>
                </a:solidFill>
                <a:latin typeface="Century Gothic" pitchFamily="34" charset="0"/>
                <a:cs typeface="Times New Roman" pitchFamily="18" charset="0"/>
              </a:rPr>
              <a:t>Cover material must be obtained from adjacent land/burrow, pit areas. </a:t>
            </a:r>
            <a:endParaRPr kumimoji="0" lang="en-US" sz="2300" b="1" i="0" u="none" strike="noStrike" kern="1200" cap="none" spc="0" normalizeH="0" baseline="0" noProof="0" dirty="0" smtClean="0">
              <a:ln>
                <a:noFill/>
              </a:ln>
              <a:solidFill>
                <a:srgbClr val="002060"/>
              </a:solidFill>
              <a:effectLst/>
              <a:uLnTx/>
              <a:uFillTx/>
              <a:latin typeface="Century Gothic" pitchFamily="34" charset="0"/>
              <a:ea typeface="+mn-ea"/>
              <a:cs typeface="Times New Roman" pitchFamily="18" charset="0"/>
            </a:endParaRPr>
          </a:p>
          <a:p>
            <a:pPr marL="342900" marR="0" lvl="0" indent="-342900" algn="l" defTabSz="914400" rtl="0" eaLnBrk="1" fontAlgn="auto" latinLnBrk="0" hangingPunct="1">
              <a:lnSpc>
                <a:spcPct val="150000"/>
              </a:lnSpc>
              <a:spcBef>
                <a:spcPct val="20000"/>
              </a:spcBef>
              <a:spcAft>
                <a:spcPts val="0"/>
              </a:spcAft>
              <a:buClrTx/>
              <a:buSzTx/>
              <a:buFontTx/>
              <a:buBlip>
                <a:blip r:embed="rId2"/>
              </a:buBlip>
              <a:tabLst/>
              <a:defRPr/>
            </a:pPr>
            <a:endParaRPr kumimoji="0" lang="en-IN" sz="2700" b="1" i="0" u="none" strike="noStrike" kern="1200" cap="none" spc="0" normalizeH="0" baseline="0" noProof="0" dirty="0">
              <a:ln>
                <a:noFill/>
              </a:ln>
              <a:solidFill>
                <a:schemeClr val="tx2"/>
              </a:solidFill>
              <a:effectLst/>
              <a:uLnTx/>
              <a:uFillTx/>
              <a:latin typeface="Times New Roman" pitchFamily="18" charset="0"/>
              <a:ea typeface="+mn-ea"/>
              <a:cs typeface="Times New Roman" pitchFamily="18" charset="0"/>
            </a:endParaRPr>
          </a:p>
        </p:txBody>
      </p:sp>
      <p:pic>
        <p:nvPicPr>
          <p:cNvPr id="7" name="Picture 2" descr="Advantages of Landfilling&#10;In addition to provide an option for waste management, it also&#10;serves to improve/ reclaim poor ...">
            <a:extLst>
              <a:ext uri="{FF2B5EF4-FFF2-40B4-BE49-F238E27FC236}">
                <a16:creationId xmlns:a16="http://schemas.microsoft.com/office/drawing/2014/main" id="{A4225469-BC3C-4991-B49A-C8714CCEF0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49996" t="24333" r="8247" b="28160"/>
          <a:stretch>
            <a:fillRect/>
          </a:stretch>
        </p:blipFill>
        <p:spPr bwMode="auto">
          <a:xfrm>
            <a:off x="5715008" y="3500438"/>
            <a:ext cx="3428992" cy="29289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13249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METHODS OF LANDFILLING</a:t>
            </a:r>
            <a:endParaRPr lang="en-IN" dirty="0"/>
          </a:p>
        </p:txBody>
      </p:sp>
      <p:sp>
        <p:nvSpPr>
          <p:cNvPr id="5" name="Content Placeholder 2"/>
          <p:cNvSpPr txBox="1">
            <a:spLocks/>
          </p:cNvSpPr>
          <p:nvPr/>
        </p:nvSpPr>
        <p:spPr>
          <a:xfrm>
            <a:off x="285720" y="1285860"/>
            <a:ext cx="8643998" cy="5214974"/>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50000"/>
              </a:lnSpc>
              <a:spcBef>
                <a:spcPct val="20000"/>
              </a:spcBef>
              <a:spcAft>
                <a:spcPts val="0"/>
              </a:spcAft>
              <a:buClrTx/>
              <a:buSzTx/>
              <a:buFontTx/>
              <a:buBlip>
                <a:blip r:embed="rId2"/>
              </a:buBlip>
              <a:tabLst/>
              <a:defRPr/>
            </a:pPr>
            <a:endParaRPr kumimoji="0" lang="en-IN" sz="2700" b="1" i="0" u="none" strike="noStrike" kern="1200" cap="none" spc="0" normalizeH="0" baseline="0" noProof="0" dirty="0">
              <a:ln>
                <a:noFill/>
              </a:ln>
              <a:solidFill>
                <a:schemeClr val="tx2"/>
              </a:solidFill>
              <a:effectLst/>
              <a:uLnTx/>
              <a:uFillTx/>
              <a:latin typeface="Times New Roman" pitchFamily="18" charset="0"/>
              <a:ea typeface="+mn-ea"/>
              <a:cs typeface="Times New Roman" pitchFamily="18" charset="0"/>
            </a:endParaRPr>
          </a:p>
        </p:txBody>
      </p:sp>
      <p:sp>
        <p:nvSpPr>
          <p:cNvPr id="6" name="Content Placeholder 2"/>
          <p:cNvSpPr txBox="1">
            <a:spLocks/>
          </p:cNvSpPr>
          <p:nvPr/>
        </p:nvSpPr>
        <p:spPr>
          <a:xfrm>
            <a:off x="438120" y="1438260"/>
            <a:ext cx="8643998" cy="5214974"/>
          </a:xfrm>
          <a:prstGeom prst="rect">
            <a:avLst/>
          </a:prstGeom>
        </p:spPr>
        <p:txBody>
          <a:bodyPr vert="horz" lIns="91440" tIns="45720" rIns="91440" bIns="45720" rtlCol="0">
            <a:normAutofit fontScale="92500" lnSpcReduction="10000"/>
          </a:bodyPr>
          <a:lstStyle/>
          <a:p>
            <a:pPr marL="342900" marR="0" lvl="0" indent="-342900" algn="just" defTabSz="914400" rtl="0" eaLnBrk="1" fontAlgn="auto" latinLnBrk="0" hangingPunct="1">
              <a:lnSpc>
                <a:spcPct val="200000"/>
              </a:lnSpc>
              <a:spcBef>
                <a:spcPct val="20000"/>
              </a:spcBef>
              <a:spcAft>
                <a:spcPts val="0"/>
              </a:spcAft>
              <a:buClrTx/>
              <a:buSzTx/>
              <a:buFontTx/>
              <a:buBlip>
                <a:blip r:embed="rId2"/>
              </a:buBlip>
              <a:tabLst/>
              <a:defRPr/>
            </a:pPr>
            <a:r>
              <a:rPr lang="en-US" sz="2300" b="1" dirty="0" smtClean="0">
                <a:solidFill>
                  <a:srgbClr val="002060"/>
                </a:solidFill>
                <a:latin typeface="Century Gothic" pitchFamily="34" charset="0"/>
                <a:cs typeface="Times New Roman" pitchFamily="18" charset="0"/>
              </a:rPr>
              <a:t>Area Method:</a:t>
            </a:r>
          </a:p>
          <a:p>
            <a:pPr marL="342900" marR="0" lvl="0" indent="-342900" algn="just" defTabSz="914400" rtl="0" eaLnBrk="1" fontAlgn="auto" latinLnBrk="0" hangingPunct="1">
              <a:lnSpc>
                <a:spcPct val="200000"/>
              </a:lnSpc>
              <a:spcBef>
                <a:spcPct val="20000"/>
              </a:spcBef>
              <a:spcAft>
                <a:spcPts val="0"/>
              </a:spcAft>
              <a:buClrTx/>
              <a:buSzTx/>
              <a:buFontTx/>
              <a:buBlip>
                <a:blip r:embed="rId2"/>
              </a:buBlip>
              <a:tabLst/>
              <a:defRPr/>
            </a:pPr>
            <a:r>
              <a:rPr lang="en-US" sz="2300" b="1" dirty="0" smtClean="0">
                <a:solidFill>
                  <a:srgbClr val="002060"/>
                </a:solidFill>
                <a:latin typeface="Century Gothic" pitchFamily="34" charset="0"/>
                <a:cs typeface="Times New Roman" pitchFamily="18" charset="0"/>
              </a:rPr>
              <a:t>Since there is limited material for covering, compost, foundary sand has been utilized as intermediate cover material.</a:t>
            </a:r>
          </a:p>
          <a:p>
            <a:pPr marL="342900" marR="0" lvl="0" indent="-342900" algn="just" defTabSz="914400" rtl="0" eaLnBrk="1" fontAlgn="auto" latinLnBrk="0" hangingPunct="1">
              <a:lnSpc>
                <a:spcPct val="200000"/>
              </a:lnSpc>
              <a:spcBef>
                <a:spcPct val="20000"/>
              </a:spcBef>
              <a:spcAft>
                <a:spcPts val="0"/>
              </a:spcAft>
              <a:buClrTx/>
              <a:buSzTx/>
              <a:buFontTx/>
              <a:buBlip>
                <a:blip r:embed="rId2"/>
              </a:buBlip>
              <a:tabLst/>
              <a:defRPr/>
            </a:pPr>
            <a:r>
              <a:rPr kumimoji="0" lang="en-US" sz="2300" b="1" i="0" u="none" strike="noStrike" kern="1200" cap="none" spc="0" normalizeH="0" baseline="0" noProof="0" dirty="0" smtClean="0">
                <a:ln>
                  <a:noFill/>
                </a:ln>
                <a:solidFill>
                  <a:srgbClr val="002060"/>
                </a:solidFill>
                <a:effectLst/>
                <a:uLnTx/>
                <a:uFillTx/>
                <a:latin typeface="Century Gothic" pitchFamily="34" charset="0"/>
                <a:ea typeface="+mn-ea"/>
                <a:cs typeface="Times New Roman" pitchFamily="18" charset="0"/>
              </a:rPr>
              <a:t>Temporary cover material</a:t>
            </a:r>
            <a:r>
              <a:rPr kumimoji="0" lang="en-US" sz="2300" b="1" i="0" u="none" strike="noStrike" kern="1200" cap="none" spc="0" normalizeH="0" noProof="0" dirty="0" smtClean="0">
                <a:ln>
                  <a:noFill/>
                </a:ln>
                <a:solidFill>
                  <a:srgbClr val="002060"/>
                </a:solidFill>
                <a:effectLst/>
                <a:uLnTx/>
                <a:uFillTx/>
                <a:latin typeface="Century Gothic" pitchFamily="34" charset="0"/>
                <a:ea typeface="+mn-ea"/>
                <a:cs typeface="Times New Roman" pitchFamily="18" charset="0"/>
              </a:rPr>
              <a:t> of soil and geosynthetic blankets placed temporarily over completed cell and removed before lift is began.</a:t>
            </a:r>
          </a:p>
          <a:p>
            <a:pPr marL="342900" marR="0" lvl="0" indent="-342900" algn="just" defTabSz="914400" rtl="0" eaLnBrk="1" fontAlgn="auto" latinLnBrk="0" hangingPunct="1">
              <a:lnSpc>
                <a:spcPct val="200000"/>
              </a:lnSpc>
              <a:spcBef>
                <a:spcPct val="20000"/>
              </a:spcBef>
              <a:spcAft>
                <a:spcPts val="0"/>
              </a:spcAft>
              <a:buClrTx/>
              <a:buSzTx/>
              <a:buFontTx/>
              <a:buBlip>
                <a:blip r:embed="rId2"/>
              </a:buBlip>
              <a:tabLst/>
              <a:defRPr/>
            </a:pPr>
            <a:r>
              <a:rPr lang="en-US" sz="2300" b="1" baseline="0" dirty="0" smtClean="0">
                <a:solidFill>
                  <a:srgbClr val="002060"/>
                </a:solidFill>
                <a:latin typeface="Century Gothic" pitchFamily="34" charset="0"/>
                <a:cs typeface="Times New Roman" pitchFamily="18" charset="0"/>
              </a:rPr>
              <a:t>Leachate</a:t>
            </a:r>
            <a:r>
              <a:rPr lang="en-US" sz="2300" b="1" dirty="0" smtClean="0">
                <a:solidFill>
                  <a:srgbClr val="002060"/>
                </a:solidFill>
                <a:latin typeface="Century Gothic" pitchFamily="34" charset="0"/>
                <a:cs typeface="Times New Roman" pitchFamily="18" charset="0"/>
              </a:rPr>
              <a:t> generation may occur and may be difficult to control.</a:t>
            </a:r>
            <a:endParaRPr kumimoji="0" lang="en-US" sz="2300" b="1" i="0" u="none" strike="noStrike" kern="1200" cap="none" spc="0" normalizeH="0" baseline="0" noProof="0" dirty="0" smtClean="0">
              <a:ln>
                <a:noFill/>
              </a:ln>
              <a:solidFill>
                <a:srgbClr val="002060"/>
              </a:solidFill>
              <a:effectLst/>
              <a:uLnTx/>
              <a:uFillTx/>
              <a:latin typeface="Century Gothic" pitchFamily="34" charset="0"/>
              <a:ea typeface="+mn-ea"/>
              <a:cs typeface="Times New Roman" pitchFamily="18" charset="0"/>
            </a:endParaRPr>
          </a:p>
          <a:p>
            <a:pPr marL="342900" marR="0" lvl="0" indent="-342900" algn="l" defTabSz="914400" rtl="0" eaLnBrk="1" fontAlgn="auto" latinLnBrk="0" hangingPunct="1">
              <a:lnSpc>
                <a:spcPct val="150000"/>
              </a:lnSpc>
              <a:spcBef>
                <a:spcPct val="20000"/>
              </a:spcBef>
              <a:spcAft>
                <a:spcPts val="0"/>
              </a:spcAft>
              <a:buClrTx/>
              <a:buSzTx/>
              <a:buFontTx/>
              <a:buBlip>
                <a:blip r:embed="rId2"/>
              </a:buBlip>
              <a:tabLst/>
              <a:defRPr/>
            </a:pPr>
            <a:endParaRPr kumimoji="0" lang="en-IN" sz="2700" b="1" i="0" u="none" strike="noStrike" kern="1200" cap="none" spc="0" normalizeH="0" baseline="0" noProof="0" dirty="0">
              <a:ln>
                <a:noFill/>
              </a:ln>
              <a:solidFill>
                <a:schemeClr val="tx2"/>
              </a:solidFill>
              <a:effectLst/>
              <a:uLnTx/>
              <a:uFillTx/>
              <a:latin typeface="Times New Roman" pitchFamily="18" charset="0"/>
              <a:ea typeface="+mn-ea"/>
              <a:cs typeface="Times New Roman" pitchFamily="18" charset="0"/>
            </a:endParaRPr>
          </a:p>
        </p:txBody>
      </p:sp>
    </p:spTree>
    <p:extLst>
      <p:ext uri="{BB962C8B-B14F-4D97-AF65-F5344CB8AC3E}">
        <p14:creationId xmlns:p14="http://schemas.microsoft.com/office/powerpoint/2010/main" val="32913249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METHODS OF LANDFILLING</a:t>
            </a:r>
            <a:endParaRPr lang="en-IN" dirty="0"/>
          </a:p>
        </p:txBody>
      </p:sp>
      <p:sp>
        <p:nvSpPr>
          <p:cNvPr id="5" name="Content Placeholder 2"/>
          <p:cNvSpPr txBox="1">
            <a:spLocks/>
          </p:cNvSpPr>
          <p:nvPr/>
        </p:nvSpPr>
        <p:spPr>
          <a:xfrm>
            <a:off x="285720" y="1285860"/>
            <a:ext cx="8643998" cy="5214974"/>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50000"/>
              </a:lnSpc>
              <a:spcBef>
                <a:spcPct val="20000"/>
              </a:spcBef>
              <a:spcAft>
                <a:spcPts val="0"/>
              </a:spcAft>
              <a:buClrTx/>
              <a:buSzTx/>
              <a:buFontTx/>
              <a:buBlip>
                <a:blip r:embed="rId2"/>
              </a:buBlip>
              <a:tabLst/>
              <a:defRPr/>
            </a:pPr>
            <a:endParaRPr kumimoji="0" lang="en-IN" sz="2700" b="1" i="0" u="none" strike="noStrike" kern="1200" cap="none" spc="0" normalizeH="0" baseline="0" noProof="0" dirty="0">
              <a:ln>
                <a:noFill/>
              </a:ln>
              <a:solidFill>
                <a:schemeClr val="tx2"/>
              </a:solidFill>
              <a:effectLst/>
              <a:uLnTx/>
              <a:uFillTx/>
              <a:latin typeface="Times New Roman" pitchFamily="18" charset="0"/>
              <a:ea typeface="+mn-ea"/>
              <a:cs typeface="Times New Roman" pitchFamily="18" charset="0"/>
            </a:endParaRPr>
          </a:p>
        </p:txBody>
      </p:sp>
      <p:sp>
        <p:nvSpPr>
          <p:cNvPr id="6" name="Content Placeholder 2"/>
          <p:cNvSpPr txBox="1">
            <a:spLocks/>
          </p:cNvSpPr>
          <p:nvPr/>
        </p:nvSpPr>
        <p:spPr>
          <a:xfrm>
            <a:off x="438120" y="1438260"/>
            <a:ext cx="8643998" cy="5214974"/>
          </a:xfrm>
          <a:prstGeom prst="rect">
            <a:avLst/>
          </a:prstGeom>
        </p:spPr>
        <p:txBody>
          <a:bodyPr vert="horz" lIns="91440" tIns="45720" rIns="91440" bIns="45720" rtlCol="0">
            <a:normAutofit fontScale="77500" lnSpcReduction="20000"/>
          </a:bodyPr>
          <a:lstStyle/>
          <a:p>
            <a:pPr marL="342900" marR="0" lvl="0" indent="-342900" algn="just" defTabSz="914400" rtl="0" eaLnBrk="1" fontAlgn="auto" latinLnBrk="0" hangingPunct="1">
              <a:lnSpc>
                <a:spcPct val="200000"/>
              </a:lnSpc>
              <a:spcBef>
                <a:spcPct val="20000"/>
              </a:spcBef>
              <a:spcAft>
                <a:spcPts val="0"/>
              </a:spcAft>
              <a:buClrTx/>
              <a:buSzTx/>
              <a:buFontTx/>
              <a:buBlip>
                <a:blip r:embed="rId2"/>
              </a:buBlip>
              <a:tabLst/>
              <a:defRPr/>
            </a:pPr>
            <a:r>
              <a:rPr lang="en-US" sz="2300" b="1" dirty="0" smtClean="0">
                <a:solidFill>
                  <a:srgbClr val="002060"/>
                </a:solidFill>
                <a:latin typeface="Century Gothic" pitchFamily="34" charset="0"/>
                <a:cs typeface="Times New Roman" pitchFamily="18" charset="0"/>
              </a:rPr>
              <a:t>Canyon / Depression method:</a:t>
            </a:r>
          </a:p>
          <a:p>
            <a:pPr marL="342900" marR="0" lvl="0" indent="-342900" algn="just" defTabSz="914400" rtl="0" eaLnBrk="1" fontAlgn="auto" latinLnBrk="0" hangingPunct="1">
              <a:lnSpc>
                <a:spcPct val="200000"/>
              </a:lnSpc>
              <a:spcBef>
                <a:spcPct val="20000"/>
              </a:spcBef>
              <a:spcAft>
                <a:spcPts val="0"/>
              </a:spcAft>
              <a:buClrTx/>
              <a:buSzTx/>
              <a:buFontTx/>
              <a:buBlip>
                <a:blip r:embed="rId2"/>
              </a:buBlip>
              <a:tabLst/>
              <a:defRPr/>
            </a:pPr>
            <a:r>
              <a:rPr lang="en-US" sz="2300" b="1" dirty="0" smtClean="0">
                <a:solidFill>
                  <a:srgbClr val="002060"/>
                </a:solidFill>
                <a:latin typeface="Century Gothic" pitchFamily="34" charset="0"/>
                <a:cs typeface="Times New Roman" pitchFamily="18" charset="0"/>
              </a:rPr>
              <a:t>Technique involves placement and compaction of SW in canyon depression</a:t>
            </a:r>
          </a:p>
          <a:p>
            <a:pPr marL="342900" marR="0" lvl="0" indent="-342900" algn="just" defTabSz="914400" rtl="0" eaLnBrk="1" fontAlgn="auto" latinLnBrk="0" hangingPunct="1">
              <a:lnSpc>
                <a:spcPct val="200000"/>
              </a:lnSpc>
              <a:spcBef>
                <a:spcPct val="20000"/>
              </a:spcBef>
              <a:spcAft>
                <a:spcPts val="0"/>
              </a:spcAft>
              <a:buClrTx/>
              <a:buSzTx/>
              <a:buFontTx/>
              <a:buBlip>
                <a:blip r:embed="rId2"/>
              </a:buBlip>
              <a:tabLst/>
              <a:defRPr/>
            </a:pPr>
            <a:r>
              <a:rPr lang="en-US" sz="2300" b="1" dirty="0" smtClean="0">
                <a:solidFill>
                  <a:srgbClr val="002060"/>
                </a:solidFill>
                <a:latin typeface="Century Gothic" pitchFamily="34" charset="0"/>
                <a:cs typeface="Times New Roman" pitchFamily="18" charset="0"/>
              </a:rPr>
              <a:t>It differs with geometry of site, characteristics of available cover material, hydrology, geology of the site.</a:t>
            </a:r>
          </a:p>
          <a:p>
            <a:pPr marL="342900" marR="0" lvl="0" indent="-342900" algn="just" defTabSz="914400" rtl="0" eaLnBrk="1" fontAlgn="auto" latinLnBrk="0" hangingPunct="1">
              <a:lnSpc>
                <a:spcPct val="200000"/>
              </a:lnSpc>
              <a:spcBef>
                <a:spcPct val="20000"/>
              </a:spcBef>
              <a:spcAft>
                <a:spcPts val="0"/>
              </a:spcAft>
              <a:buClrTx/>
              <a:buSzTx/>
              <a:buFontTx/>
              <a:buBlip>
                <a:blip r:embed="rId2"/>
              </a:buBlip>
              <a:tabLst/>
              <a:defRPr/>
            </a:pPr>
            <a:r>
              <a:rPr lang="en-US" sz="2300" b="1" dirty="0" smtClean="0">
                <a:solidFill>
                  <a:srgbClr val="002060"/>
                </a:solidFill>
                <a:latin typeface="Century Gothic" pitchFamily="34" charset="0"/>
                <a:cs typeface="Times New Roman" pitchFamily="18" charset="0"/>
              </a:rPr>
              <a:t>Control of the surface drainage is often a critical factor in this method.</a:t>
            </a:r>
          </a:p>
          <a:p>
            <a:pPr marL="342900" marR="0" lvl="0" indent="-342900" algn="just" defTabSz="914400" rtl="0" eaLnBrk="1" fontAlgn="auto" latinLnBrk="0" hangingPunct="1">
              <a:lnSpc>
                <a:spcPct val="200000"/>
              </a:lnSpc>
              <a:spcBef>
                <a:spcPct val="20000"/>
              </a:spcBef>
              <a:spcAft>
                <a:spcPts val="0"/>
              </a:spcAft>
              <a:buClrTx/>
              <a:buSzTx/>
              <a:buFontTx/>
              <a:buBlip>
                <a:blip r:embed="rId2"/>
              </a:buBlip>
              <a:tabLst/>
              <a:defRPr/>
            </a:pPr>
            <a:r>
              <a:rPr lang="en-US" sz="2300" b="1" dirty="0" smtClean="0">
                <a:solidFill>
                  <a:srgbClr val="002060"/>
                </a:solidFill>
                <a:latin typeface="Century Gothic" pitchFamily="34" charset="0"/>
                <a:cs typeface="Times New Roman" pitchFamily="18" charset="0"/>
              </a:rPr>
              <a:t>Filling starts at the headed of canyon and ends at mouth to prevent accumulation of water behind the landfill.</a:t>
            </a:r>
          </a:p>
          <a:p>
            <a:pPr marL="342900" marR="0" lvl="0" indent="-342900" algn="just" defTabSz="914400" rtl="0" eaLnBrk="1" fontAlgn="auto" latinLnBrk="0" hangingPunct="1">
              <a:lnSpc>
                <a:spcPct val="200000"/>
              </a:lnSpc>
              <a:spcBef>
                <a:spcPct val="20000"/>
              </a:spcBef>
              <a:spcAft>
                <a:spcPts val="0"/>
              </a:spcAft>
              <a:buClrTx/>
              <a:buSzTx/>
              <a:buFontTx/>
              <a:buBlip>
                <a:blip r:embed="rId2"/>
              </a:buBlip>
              <a:tabLst/>
              <a:defRPr/>
            </a:pPr>
            <a:endParaRPr lang="en-US" sz="2300" b="1" dirty="0" smtClean="0">
              <a:solidFill>
                <a:srgbClr val="002060"/>
              </a:solidFill>
              <a:latin typeface="Century Gothic" pitchFamily="34" charset="0"/>
              <a:cs typeface="Times New Roman" pitchFamily="18" charset="0"/>
            </a:endParaRPr>
          </a:p>
          <a:p>
            <a:pPr marL="342900" marR="0" lvl="0" indent="-342900" algn="l" defTabSz="914400" rtl="0" eaLnBrk="1" fontAlgn="auto" latinLnBrk="0" hangingPunct="1">
              <a:lnSpc>
                <a:spcPct val="150000"/>
              </a:lnSpc>
              <a:spcBef>
                <a:spcPct val="20000"/>
              </a:spcBef>
              <a:spcAft>
                <a:spcPts val="0"/>
              </a:spcAft>
              <a:buClrTx/>
              <a:buSzTx/>
              <a:buFontTx/>
              <a:buBlip>
                <a:blip r:embed="rId2"/>
              </a:buBlip>
              <a:tabLst/>
              <a:defRPr/>
            </a:pPr>
            <a:endParaRPr kumimoji="0" lang="en-IN" sz="2700" b="1" i="0" u="none" strike="noStrike" kern="1200" cap="none" spc="0" normalizeH="0" baseline="0" noProof="0" dirty="0">
              <a:ln>
                <a:noFill/>
              </a:ln>
              <a:solidFill>
                <a:schemeClr val="tx2"/>
              </a:solidFill>
              <a:effectLst/>
              <a:uLnTx/>
              <a:uFillTx/>
              <a:latin typeface="Times New Roman" pitchFamily="18" charset="0"/>
              <a:ea typeface="+mn-ea"/>
              <a:cs typeface="Times New Roman" pitchFamily="18" charset="0"/>
            </a:endParaRPr>
          </a:p>
        </p:txBody>
      </p:sp>
    </p:spTree>
    <p:extLst>
      <p:ext uri="{BB962C8B-B14F-4D97-AF65-F5344CB8AC3E}">
        <p14:creationId xmlns:p14="http://schemas.microsoft.com/office/powerpoint/2010/main" val="32913249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ADVANTAGES OF LANDFILLING</a:t>
            </a:r>
            <a:endParaRPr lang="en-IN" dirty="0"/>
          </a:p>
        </p:txBody>
      </p:sp>
      <p:sp>
        <p:nvSpPr>
          <p:cNvPr id="5" name="Content Placeholder 2"/>
          <p:cNvSpPr txBox="1">
            <a:spLocks/>
          </p:cNvSpPr>
          <p:nvPr/>
        </p:nvSpPr>
        <p:spPr>
          <a:xfrm>
            <a:off x="285720" y="1285860"/>
            <a:ext cx="8643998" cy="5214974"/>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50000"/>
              </a:lnSpc>
              <a:spcBef>
                <a:spcPct val="20000"/>
              </a:spcBef>
              <a:spcAft>
                <a:spcPts val="0"/>
              </a:spcAft>
              <a:buClrTx/>
              <a:buSzTx/>
              <a:buFontTx/>
              <a:buBlip>
                <a:blip r:embed="rId2"/>
              </a:buBlip>
              <a:tabLst/>
              <a:defRPr/>
            </a:pPr>
            <a:endParaRPr kumimoji="0" lang="en-IN" sz="2700" b="1" i="0" u="none" strike="noStrike" kern="1200" cap="none" spc="0" normalizeH="0" baseline="0" noProof="0" dirty="0">
              <a:ln>
                <a:noFill/>
              </a:ln>
              <a:solidFill>
                <a:schemeClr val="tx2"/>
              </a:solidFill>
              <a:effectLst/>
              <a:uLnTx/>
              <a:uFillTx/>
              <a:latin typeface="Times New Roman" pitchFamily="18" charset="0"/>
              <a:ea typeface="+mn-ea"/>
              <a:cs typeface="Times New Roman" pitchFamily="18" charset="0"/>
            </a:endParaRPr>
          </a:p>
        </p:txBody>
      </p:sp>
      <p:sp>
        <p:nvSpPr>
          <p:cNvPr id="6" name="Content Placeholder 2"/>
          <p:cNvSpPr txBox="1">
            <a:spLocks/>
          </p:cNvSpPr>
          <p:nvPr/>
        </p:nvSpPr>
        <p:spPr>
          <a:xfrm>
            <a:off x="438120" y="1438260"/>
            <a:ext cx="8643998" cy="5214974"/>
          </a:xfrm>
          <a:prstGeom prst="rect">
            <a:avLst/>
          </a:prstGeom>
        </p:spPr>
        <p:txBody>
          <a:bodyPr vert="horz" lIns="91440" tIns="45720" rIns="91440" bIns="45720" rtlCol="0">
            <a:normAutofit fontScale="92500"/>
          </a:bodyPr>
          <a:lstStyle/>
          <a:p>
            <a:pPr marL="342900" marR="0" lvl="0" indent="-342900" algn="just" defTabSz="914400" rtl="0" eaLnBrk="1" fontAlgn="auto" latinLnBrk="0" hangingPunct="1">
              <a:lnSpc>
                <a:spcPct val="200000"/>
              </a:lnSpc>
              <a:spcBef>
                <a:spcPct val="20000"/>
              </a:spcBef>
              <a:spcAft>
                <a:spcPts val="0"/>
              </a:spcAft>
              <a:buClrTx/>
              <a:buSzTx/>
              <a:buFontTx/>
              <a:buBlip>
                <a:blip r:embed="rId2"/>
              </a:buBlip>
              <a:tabLst/>
              <a:defRPr/>
            </a:pPr>
            <a:r>
              <a:rPr lang="en-US" sz="2300" b="1" dirty="0" smtClean="0">
                <a:solidFill>
                  <a:srgbClr val="002060"/>
                </a:solidFill>
                <a:latin typeface="Century Gothic" pitchFamily="34" charset="0"/>
                <a:cs typeface="Times New Roman" pitchFamily="18" charset="0"/>
              </a:rPr>
              <a:t>In addition to provide an option for waste management, it also serves to improve/ reclaim poor quality land.</a:t>
            </a:r>
          </a:p>
          <a:p>
            <a:pPr marL="342900" marR="0" lvl="0" indent="-342900" algn="just" defTabSz="914400" rtl="0" eaLnBrk="1" fontAlgn="auto" latinLnBrk="0" hangingPunct="1">
              <a:lnSpc>
                <a:spcPct val="200000"/>
              </a:lnSpc>
              <a:spcBef>
                <a:spcPct val="20000"/>
              </a:spcBef>
              <a:spcAft>
                <a:spcPts val="0"/>
              </a:spcAft>
              <a:buClrTx/>
              <a:buSzTx/>
              <a:buFontTx/>
              <a:buBlip>
                <a:blip r:embed="rId2"/>
              </a:buBlip>
              <a:tabLst/>
              <a:defRPr/>
            </a:pPr>
            <a:r>
              <a:rPr lang="en-US" sz="2300" b="1" dirty="0" smtClean="0">
                <a:solidFill>
                  <a:srgbClr val="002060"/>
                </a:solidFill>
                <a:latin typeface="Century Gothic" pitchFamily="34" charset="0"/>
                <a:cs typeface="Times New Roman" pitchFamily="18" charset="0"/>
              </a:rPr>
              <a:t>It raises the ground elevation/ surface grade of the site. Completed landfills have been converted to municipal parks, playgrounds, golf courses, community land use projects.</a:t>
            </a:r>
          </a:p>
          <a:p>
            <a:pPr marL="342900" marR="0" lvl="0" indent="-342900" algn="just" defTabSz="914400" rtl="0" eaLnBrk="1" fontAlgn="auto" latinLnBrk="0" hangingPunct="1">
              <a:lnSpc>
                <a:spcPct val="200000"/>
              </a:lnSpc>
              <a:spcBef>
                <a:spcPct val="20000"/>
              </a:spcBef>
              <a:spcAft>
                <a:spcPts val="0"/>
              </a:spcAft>
              <a:buClrTx/>
              <a:buSzTx/>
              <a:buFontTx/>
              <a:buBlip>
                <a:blip r:embed="rId2"/>
              </a:buBlip>
              <a:tabLst/>
              <a:defRPr/>
            </a:pPr>
            <a:r>
              <a:rPr lang="en-US" sz="2300" b="1" dirty="0" smtClean="0">
                <a:solidFill>
                  <a:srgbClr val="002060"/>
                </a:solidFill>
                <a:latin typeface="Century Gothic" pitchFamily="34" charset="0"/>
                <a:cs typeface="Times New Roman" pitchFamily="18" charset="0"/>
              </a:rPr>
              <a:t>It is the most economical alternative for Solid waste disposal which accounts for its frequent application.</a:t>
            </a:r>
          </a:p>
          <a:p>
            <a:pPr marL="342900" marR="0" lvl="0" indent="-342900" algn="l" defTabSz="914400" rtl="0" eaLnBrk="1" fontAlgn="auto" latinLnBrk="0" hangingPunct="1">
              <a:lnSpc>
                <a:spcPct val="150000"/>
              </a:lnSpc>
              <a:spcBef>
                <a:spcPct val="20000"/>
              </a:spcBef>
              <a:spcAft>
                <a:spcPts val="0"/>
              </a:spcAft>
              <a:buClrTx/>
              <a:buSzTx/>
              <a:buFontTx/>
              <a:buBlip>
                <a:blip r:embed="rId2"/>
              </a:buBlip>
              <a:tabLst/>
              <a:defRPr/>
            </a:pPr>
            <a:endParaRPr kumimoji="0" lang="en-IN" sz="2700" b="1" i="0" u="none" strike="noStrike" kern="1200" cap="none" spc="0" normalizeH="0" baseline="0" noProof="0" dirty="0">
              <a:ln>
                <a:noFill/>
              </a:ln>
              <a:solidFill>
                <a:schemeClr val="tx2"/>
              </a:solidFill>
              <a:effectLst/>
              <a:uLnTx/>
              <a:uFillTx/>
              <a:latin typeface="Times New Roman" pitchFamily="18" charset="0"/>
              <a:ea typeface="+mn-ea"/>
              <a:cs typeface="Times New Roman" pitchFamily="18" charset="0"/>
            </a:endParaRPr>
          </a:p>
        </p:txBody>
      </p:sp>
    </p:spTree>
    <p:extLst>
      <p:ext uri="{BB962C8B-B14F-4D97-AF65-F5344CB8AC3E}">
        <p14:creationId xmlns:p14="http://schemas.microsoft.com/office/powerpoint/2010/main" val="32913249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ADVANTAGES OF LANDFILLING</a:t>
            </a:r>
            <a:endParaRPr lang="en-IN" dirty="0"/>
          </a:p>
        </p:txBody>
      </p:sp>
      <p:sp>
        <p:nvSpPr>
          <p:cNvPr id="5" name="Content Placeholder 2"/>
          <p:cNvSpPr txBox="1">
            <a:spLocks/>
          </p:cNvSpPr>
          <p:nvPr/>
        </p:nvSpPr>
        <p:spPr>
          <a:xfrm>
            <a:off x="285720" y="1285860"/>
            <a:ext cx="8643998" cy="5214974"/>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50000"/>
              </a:lnSpc>
              <a:spcBef>
                <a:spcPct val="20000"/>
              </a:spcBef>
              <a:spcAft>
                <a:spcPts val="0"/>
              </a:spcAft>
              <a:buClrTx/>
              <a:buSzTx/>
              <a:buFontTx/>
              <a:buBlip>
                <a:blip r:embed="rId2"/>
              </a:buBlip>
              <a:tabLst/>
              <a:defRPr/>
            </a:pPr>
            <a:endParaRPr kumimoji="0" lang="en-IN" sz="2700" b="1" i="0" u="none" strike="noStrike" kern="1200" cap="none" spc="0" normalizeH="0" baseline="0" noProof="0" dirty="0">
              <a:ln>
                <a:noFill/>
              </a:ln>
              <a:solidFill>
                <a:schemeClr val="tx2"/>
              </a:solidFill>
              <a:effectLst/>
              <a:uLnTx/>
              <a:uFillTx/>
              <a:latin typeface="Times New Roman" pitchFamily="18" charset="0"/>
              <a:ea typeface="+mn-ea"/>
              <a:cs typeface="Times New Roman" pitchFamily="18" charset="0"/>
            </a:endParaRPr>
          </a:p>
        </p:txBody>
      </p:sp>
      <p:sp>
        <p:nvSpPr>
          <p:cNvPr id="6" name="Content Placeholder 2"/>
          <p:cNvSpPr txBox="1">
            <a:spLocks/>
          </p:cNvSpPr>
          <p:nvPr/>
        </p:nvSpPr>
        <p:spPr>
          <a:xfrm>
            <a:off x="438120" y="1438260"/>
            <a:ext cx="8643998" cy="5214974"/>
          </a:xfrm>
          <a:prstGeom prst="rect">
            <a:avLst/>
          </a:prstGeom>
        </p:spPr>
        <p:txBody>
          <a:bodyPr vert="horz" lIns="91440" tIns="45720" rIns="91440" bIns="45720" rtlCol="0">
            <a:normAutofit fontScale="92500"/>
          </a:bodyPr>
          <a:lstStyle/>
          <a:p>
            <a:pPr marL="342900" marR="0" lvl="0" indent="-342900" algn="just" defTabSz="914400" rtl="0" eaLnBrk="1" fontAlgn="auto" latinLnBrk="0" hangingPunct="1">
              <a:lnSpc>
                <a:spcPct val="200000"/>
              </a:lnSpc>
              <a:spcBef>
                <a:spcPct val="20000"/>
              </a:spcBef>
              <a:spcAft>
                <a:spcPts val="0"/>
              </a:spcAft>
              <a:buClrTx/>
              <a:buSzTx/>
              <a:buFontTx/>
              <a:buBlip>
                <a:blip r:embed="rId2"/>
              </a:buBlip>
              <a:tabLst/>
              <a:defRPr/>
            </a:pPr>
            <a:r>
              <a:rPr lang="en-US" sz="2300" b="1" dirty="0" smtClean="0">
                <a:solidFill>
                  <a:srgbClr val="002060"/>
                </a:solidFill>
                <a:latin typeface="Century Gothic" pitchFamily="34" charset="0"/>
                <a:cs typeface="Times New Roman" pitchFamily="18" charset="0"/>
              </a:rPr>
              <a:t>Other disposal methods are not entirely safe and efficient throughout the year. </a:t>
            </a:r>
          </a:p>
          <a:p>
            <a:pPr marL="342900" marR="0" lvl="0" indent="-342900" algn="just" defTabSz="914400" rtl="0" eaLnBrk="1" fontAlgn="auto" latinLnBrk="0" hangingPunct="1">
              <a:lnSpc>
                <a:spcPct val="200000"/>
              </a:lnSpc>
              <a:spcBef>
                <a:spcPct val="20000"/>
              </a:spcBef>
              <a:spcAft>
                <a:spcPts val="0"/>
              </a:spcAft>
              <a:buClrTx/>
              <a:buSzTx/>
              <a:buFontTx/>
              <a:buBlip>
                <a:blip r:embed="rId2"/>
              </a:buBlip>
              <a:tabLst/>
              <a:defRPr/>
            </a:pPr>
            <a:r>
              <a:rPr lang="en-US" sz="2300" b="1" dirty="0" smtClean="0">
                <a:solidFill>
                  <a:srgbClr val="002060"/>
                </a:solidFill>
                <a:latin typeface="Century Gothic" pitchFamily="34" charset="0"/>
                <a:cs typeface="Times New Roman" pitchFamily="18" charset="0"/>
              </a:rPr>
              <a:t>Incineration is costly process, residue requires ultimate disposal on land.</a:t>
            </a:r>
          </a:p>
          <a:p>
            <a:pPr marL="342900" marR="0" lvl="0" indent="-342900" algn="just" defTabSz="914400" rtl="0" eaLnBrk="1" fontAlgn="auto" latinLnBrk="0" hangingPunct="1">
              <a:lnSpc>
                <a:spcPct val="200000"/>
              </a:lnSpc>
              <a:spcBef>
                <a:spcPct val="20000"/>
              </a:spcBef>
              <a:spcAft>
                <a:spcPts val="0"/>
              </a:spcAft>
              <a:buClrTx/>
              <a:buSzTx/>
              <a:buFontTx/>
              <a:buBlip>
                <a:blip r:embed="rId2"/>
              </a:buBlip>
              <a:tabLst/>
              <a:defRPr/>
            </a:pPr>
            <a:r>
              <a:rPr lang="en-US" sz="2300" b="1" dirty="0" smtClean="0">
                <a:solidFill>
                  <a:srgbClr val="002060"/>
                </a:solidFill>
                <a:latin typeface="Century Gothic" pitchFamily="34" charset="0"/>
                <a:cs typeface="Times New Roman" pitchFamily="18" charset="0"/>
              </a:rPr>
              <a:t>Composting is a seasonal option.</a:t>
            </a:r>
          </a:p>
          <a:p>
            <a:pPr marL="342900" marR="0" lvl="0" indent="-342900" algn="just" defTabSz="914400" rtl="0" eaLnBrk="1" fontAlgn="auto" latinLnBrk="0" hangingPunct="1">
              <a:lnSpc>
                <a:spcPct val="200000"/>
              </a:lnSpc>
              <a:spcBef>
                <a:spcPct val="20000"/>
              </a:spcBef>
              <a:spcAft>
                <a:spcPts val="0"/>
              </a:spcAft>
              <a:buClrTx/>
              <a:buSzTx/>
              <a:buFontTx/>
              <a:buBlip>
                <a:blip r:embed="rId2"/>
              </a:buBlip>
              <a:tabLst/>
              <a:defRPr/>
            </a:pPr>
            <a:r>
              <a:rPr lang="en-US" sz="2300" b="1" dirty="0" smtClean="0">
                <a:solidFill>
                  <a:srgbClr val="002060"/>
                </a:solidFill>
                <a:latin typeface="Century Gothic" pitchFamily="34" charset="0"/>
                <a:cs typeface="Times New Roman" pitchFamily="18" charset="0"/>
              </a:rPr>
              <a:t>It is not possible to reclaim and recycle all solid waste material</a:t>
            </a:r>
          </a:p>
          <a:p>
            <a:pPr marL="342900" marR="0" lvl="0" indent="-342900" algn="just" defTabSz="914400" rtl="0" eaLnBrk="1" fontAlgn="auto" latinLnBrk="0" hangingPunct="1">
              <a:lnSpc>
                <a:spcPct val="200000"/>
              </a:lnSpc>
              <a:spcBef>
                <a:spcPct val="20000"/>
              </a:spcBef>
              <a:spcAft>
                <a:spcPts val="0"/>
              </a:spcAft>
              <a:buClrTx/>
              <a:buSzTx/>
              <a:buFontTx/>
              <a:buBlip>
                <a:blip r:embed="rId2"/>
              </a:buBlip>
              <a:tabLst/>
              <a:defRPr/>
            </a:pPr>
            <a:r>
              <a:rPr lang="en-US" sz="2300" b="1" dirty="0" smtClean="0">
                <a:solidFill>
                  <a:srgbClr val="002060"/>
                </a:solidFill>
                <a:latin typeface="Century Gothic" pitchFamily="34" charset="0"/>
                <a:cs typeface="Times New Roman" pitchFamily="18" charset="0"/>
              </a:rPr>
              <a:t>Thus landfilling is the most convenient option</a:t>
            </a:r>
          </a:p>
          <a:p>
            <a:pPr marL="342900" marR="0" lvl="0" indent="-342900" algn="l" defTabSz="914400" rtl="0" eaLnBrk="1" fontAlgn="auto" latinLnBrk="0" hangingPunct="1">
              <a:lnSpc>
                <a:spcPct val="150000"/>
              </a:lnSpc>
              <a:spcBef>
                <a:spcPct val="20000"/>
              </a:spcBef>
              <a:spcAft>
                <a:spcPts val="0"/>
              </a:spcAft>
              <a:buClrTx/>
              <a:buSzTx/>
              <a:buFontTx/>
              <a:buBlip>
                <a:blip r:embed="rId2"/>
              </a:buBlip>
              <a:tabLst/>
              <a:defRPr/>
            </a:pPr>
            <a:endParaRPr kumimoji="0" lang="en-IN" sz="2700" b="1" i="0" u="none" strike="noStrike" kern="1200" cap="none" spc="0" normalizeH="0" baseline="0" noProof="0" dirty="0">
              <a:ln>
                <a:noFill/>
              </a:ln>
              <a:solidFill>
                <a:schemeClr val="tx2"/>
              </a:solidFill>
              <a:effectLst/>
              <a:uLnTx/>
              <a:uFillTx/>
              <a:latin typeface="Times New Roman" pitchFamily="18" charset="0"/>
              <a:ea typeface="+mn-ea"/>
              <a:cs typeface="Times New Roman" pitchFamily="18" charset="0"/>
            </a:endParaRPr>
          </a:p>
        </p:txBody>
      </p:sp>
    </p:spTree>
    <p:extLst>
      <p:ext uri="{BB962C8B-B14F-4D97-AF65-F5344CB8AC3E}">
        <p14:creationId xmlns:p14="http://schemas.microsoft.com/office/powerpoint/2010/main" val="32913249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TOPICS</a:t>
            </a:r>
            <a:endParaRPr lang="en-IN" dirty="0"/>
          </a:p>
        </p:txBody>
      </p:sp>
      <p:sp>
        <p:nvSpPr>
          <p:cNvPr id="3" name="Content Placeholder 2"/>
          <p:cNvSpPr>
            <a:spLocks noGrp="1"/>
          </p:cNvSpPr>
          <p:nvPr>
            <p:ph idx="1"/>
          </p:nvPr>
        </p:nvSpPr>
        <p:spPr>
          <a:xfrm>
            <a:off x="285720" y="1214422"/>
            <a:ext cx="4214842" cy="5286412"/>
          </a:xfrm>
          <a:ln w="3175">
            <a:solidFill>
              <a:schemeClr val="tx1"/>
            </a:solidFill>
          </a:ln>
        </p:spPr>
        <p:txBody>
          <a:bodyPr>
            <a:normAutofit/>
          </a:bodyPr>
          <a:lstStyle/>
          <a:p>
            <a:r>
              <a:rPr lang="en-IN" sz="1600" dirty="0" smtClean="0">
                <a:solidFill>
                  <a:srgbClr val="002060"/>
                </a:solidFill>
                <a:latin typeface="Century Gothic" pitchFamily="34" charset="0"/>
              </a:rPr>
              <a:t>Tutorial 6: Identify suitable method of treatment for various types of solid waste </a:t>
            </a:r>
          </a:p>
          <a:p>
            <a:r>
              <a:rPr lang="en-IN" sz="1600" dirty="0" smtClean="0">
                <a:solidFill>
                  <a:srgbClr val="002060"/>
                </a:solidFill>
                <a:latin typeface="Century Gothic" pitchFamily="34" charset="0"/>
              </a:rPr>
              <a:t>Waste Disposal </a:t>
            </a:r>
          </a:p>
          <a:p>
            <a:r>
              <a:rPr lang="en-IN" sz="1600" dirty="0" smtClean="0">
                <a:solidFill>
                  <a:srgbClr val="002060"/>
                </a:solidFill>
                <a:latin typeface="Century Gothic" pitchFamily="34" charset="0"/>
              </a:rPr>
              <a:t>Key Issues in Waste Disposal </a:t>
            </a:r>
          </a:p>
          <a:p>
            <a:r>
              <a:rPr lang="en-IN" sz="1600" dirty="0" smtClean="0">
                <a:solidFill>
                  <a:srgbClr val="002060"/>
                </a:solidFill>
                <a:latin typeface="Century Gothic" pitchFamily="34" charset="0"/>
              </a:rPr>
              <a:t>Disposal Options and Selection Criteria </a:t>
            </a:r>
          </a:p>
          <a:p>
            <a:r>
              <a:rPr lang="en-IN" sz="1600" dirty="0" smtClean="0">
                <a:solidFill>
                  <a:srgbClr val="002060"/>
                </a:solidFill>
                <a:latin typeface="Century Gothic" pitchFamily="34" charset="0"/>
              </a:rPr>
              <a:t>Landfill and its essential components </a:t>
            </a:r>
          </a:p>
          <a:p>
            <a:r>
              <a:rPr lang="en-IN" sz="1600" dirty="0" smtClean="0">
                <a:solidFill>
                  <a:srgbClr val="002060"/>
                </a:solidFill>
                <a:latin typeface="Century Gothic" pitchFamily="34" charset="0"/>
              </a:rPr>
              <a:t>Types and methods of Landfill </a:t>
            </a:r>
          </a:p>
          <a:p>
            <a:r>
              <a:rPr lang="en-IN" sz="1600" dirty="0" smtClean="0">
                <a:solidFill>
                  <a:srgbClr val="002060"/>
                </a:solidFill>
                <a:latin typeface="Century Gothic" pitchFamily="34" charset="0"/>
              </a:rPr>
              <a:t>Liner and its types </a:t>
            </a:r>
          </a:p>
          <a:p>
            <a:pPr lvl="0">
              <a:defRPr/>
            </a:pPr>
            <a:r>
              <a:rPr lang="en-IN" sz="1600" dirty="0" smtClean="0">
                <a:solidFill>
                  <a:srgbClr val="002060"/>
                </a:solidFill>
                <a:latin typeface="Century Gothic" pitchFamily="34" charset="0"/>
              </a:rPr>
              <a:t>Materials used for liners</a:t>
            </a:r>
          </a:p>
          <a:p>
            <a:pPr lvl="0">
              <a:defRPr/>
            </a:pPr>
            <a:r>
              <a:rPr lang="en-IN" sz="1600" dirty="0" smtClean="0">
                <a:solidFill>
                  <a:srgbClr val="002060"/>
                </a:solidFill>
                <a:latin typeface="Century Gothic" pitchFamily="34" charset="0"/>
              </a:rPr>
              <a:t> Daily cover and their objectives, materials used </a:t>
            </a:r>
          </a:p>
          <a:p>
            <a:endParaRPr lang="en-IN" sz="1600" dirty="0">
              <a:solidFill>
                <a:srgbClr val="002060"/>
              </a:solidFill>
              <a:latin typeface="Century Gothic" pitchFamily="34" charset="0"/>
            </a:endParaRPr>
          </a:p>
        </p:txBody>
      </p:sp>
      <p:sp>
        <p:nvSpPr>
          <p:cNvPr id="4" name="Content Placeholder 2"/>
          <p:cNvSpPr txBox="1">
            <a:spLocks/>
          </p:cNvSpPr>
          <p:nvPr/>
        </p:nvSpPr>
        <p:spPr>
          <a:xfrm>
            <a:off x="4786314" y="1214422"/>
            <a:ext cx="4000528" cy="5286412"/>
          </a:xfrm>
          <a:prstGeom prst="rect">
            <a:avLst/>
          </a:prstGeom>
          <a:ln w="3175">
            <a:solidFill>
              <a:schemeClr val="tx1"/>
            </a:solidFill>
          </a:ln>
        </p:spPr>
        <p:txBody>
          <a:bodyPr vert="horz" lIns="91440" tIns="45720" rIns="91440" bIns="45720" rtlCol="0">
            <a:normAutofit fontScale="92500"/>
          </a:bodyPr>
          <a:lstStyle/>
          <a:p>
            <a:pPr marL="342900" marR="0" lvl="0" indent="-342900" algn="l" defTabSz="914400" rtl="0" eaLnBrk="1" fontAlgn="auto" latinLnBrk="0" hangingPunct="1">
              <a:lnSpc>
                <a:spcPct val="150000"/>
              </a:lnSpc>
              <a:spcBef>
                <a:spcPct val="20000"/>
              </a:spcBef>
              <a:spcAft>
                <a:spcPts val="0"/>
              </a:spcAft>
              <a:buClrTx/>
              <a:buSzTx/>
              <a:buFontTx/>
              <a:buBlip>
                <a:blip r:embed="rId2"/>
              </a:buBlip>
              <a:tabLst/>
              <a:defRPr/>
            </a:pPr>
            <a:r>
              <a:rPr kumimoji="0" lang="en-IN" sz="1600" b="1" i="0" u="none" strike="noStrike" kern="1200" cap="none" spc="0" normalizeH="0" baseline="0" noProof="0" dirty="0" smtClean="0">
                <a:ln>
                  <a:noFill/>
                </a:ln>
                <a:solidFill>
                  <a:srgbClr val="002060"/>
                </a:solidFill>
                <a:effectLst/>
                <a:uLnTx/>
                <a:uFillTx/>
                <a:latin typeface="Century Gothic" pitchFamily="34" charset="0"/>
                <a:cs typeface="Times New Roman" pitchFamily="18" charset="0"/>
              </a:rPr>
              <a:t>Leachate Composition and properties </a:t>
            </a:r>
          </a:p>
          <a:p>
            <a:pPr marL="342900" marR="0" lvl="0" indent="-342900" algn="l" defTabSz="914400" rtl="0" eaLnBrk="1" fontAlgn="auto" latinLnBrk="0" hangingPunct="1">
              <a:lnSpc>
                <a:spcPct val="150000"/>
              </a:lnSpc>
              <a:spcBef>
                <a:spcPct val="20000"/>
              </a:spcBef>
              <a:spcAft>
                <a:spcPts val="0"/>
              </a:spcAft>
              <a:buClrTx/>
              <a:buSzTx/>
              <a:buFontTx/>
              <a:buBlip>
                <a:blip r:embed="rId2"/>
              </a:buBlip>
              <a:tabLst/>
              <a:defRPr/>
            </a:pPr>
            <a:r>
              <a:rPr kumimoji="0" lang="en-IN" sz="1600" b="1" i="0" u="none" strike="noStrike" kern="1200" cap="none" spc="0" normalizeH="0" baseline="0" noProof="0" dirty="0" smtClean="0">
                <a:ln>
                  <a:noFill/>
                </a:ln>
                <a:solidFill>
                  <a:srgbClr val="002060"/>
                </a:solidFill>
                <a:effectLst/>
                <a:uLnTx/>
                <a:uFillTx/>
                <a:latin typeface="Century Gothic" pitchFamily="34" charset="0"/>
                <a:cs typeface="Times New Roman" pitchFamily="18" charset="0"/>
              </a:rPr>
              <a:t>Leachate Formation-migration and control Leachate treatment</a:t>
            </a:r>
          </a:p>
          <a:p>
            <a:pPr marL="342900" marR="0" lvl="0" indent="-342900" algn="l" defTabSz="914400" rtl="0" eaLnBrk="1" fontAlgn="auto" latinLnBrk="0" hangingPunct="1">
              <a:lnSpc>
                <a:spcPct val="150000"/>
              </a:lnSpc>
              <a:spcBef>
                <a:spcPct val="20000"/>
              </a:spcBef>
              <a:spcAft>
                <a:spcPts val="0"/>
              </a:spcAft>
              <a:buClrTx/>
              <a:buSzTx/>
              <a:buFontTx/>
              <a:buBlip>
                <a:blip r:embed="rId2"/>
              </a:buBlip>
              <a:tabLst/>
              <a:defRPr/>
            </a:pPr>
            <a:r>
              <a:rPr kumimoji="0" lang="en-IN" sz="1600" b="1" i="0" u="none" strike="noStrike" kern="1200" cap="none" spc="0" normalizeH="0" baseline="0" noProof="0" dirty="0" smtClean="0">
                <a:ln>
                  <a:noFill/>
                </a:ln>
                <a:solidFill>
                  <a:srgbClr val="002060"/>
                </a:solidFill>
                <a:effectLst/>
                <a:uLnTx/>
                <a:uFillTx/>
                <a:latin typeface="Century Gothic" pitchFamily="34" charset="0"/>
                <a:cs typeface="Times New Roman" pitchFamily="18" charset="0"/>
              </a:rPr>
              <a:t> Landfill gas management system</a:t>
            </a:r>
          </a:p>
          <a:p>
            <a:pPr marL="342000" indent="-342000">
              <a:lnSpc>
                <a:spcPct val="160000"/>
              </a:lnSpc>
              <a:buBlip>
                <a:blip r:embed="rId2"/>
              </a:buBlip>
            </a:pPr>
            <a:r>
              <a:rPr lang="en-IN" sz="1600" b="1" dirty="0" smtClean="0">
                <a:solidFill>
                  <a:srgbClr val="002060"/>
                </a:solidFill>
                <a:latin typeface="Century Gothic" pitchFamily="34" charset="0"/>
              </a:rPr>
              <a:t>Gas monitoring, treatment methods </a:t>
            </a:r>
          </a:p>
          <a:p>
            <a:pPr marL="342000" indent="-342000">
              <a:lnSpc>
                <a:spcPct val="160000"/>
              </a:lnSpc>
              <a:buBlip>
                <a:blip r:embed="rId2"/>
              </a:buBlip>
            </a:pPr>
            <a:r>
              <a:rPr lang="en-IN" sz="1600" b="1" dirty="0" smtClean="0">
                <a:solidFill>
                  <a:srgbClr val="002060"/>
                </a:solidFill>
                <a:latin typeface="Century Gothic" pitchFamily="34" charset="0"/>
              </a:rPr>
              <a:t>Environmental Effects of Landfill</a:t>
            </a:r>
          </a:p>
          <a:p>
            <a:pPr marL="342000" indent="-342000">
              <a:lnSpc>
                <a:spcPct val="160000"/>
              </a:lnSpc>
              <a:buBlip>
                <a:blip r:embed="rId2"/>
              </a:buBlip>
            </a:pPr>
            <a:r>
              <a:rPr lang="en-IN" sz="1600" b="1" dirty="0" smtClean="0">
                <a:solidFill>
                  <a:srgbClr val="002060"/>
                </a:solidFill>
                <a:latin typeface="Century Gothic" pitchFamily="34" charset="0"/>
              </a:rPr>
              <a:t> Landfill remediation and rehabitation of open dumps Integrated Waste Management (IWM) </a:t>
            </a:r>
          </a:p>
          <a:p>
            <a:pPr marL="342000" indent="-342000">
              <a:lnSpc>
                <a:spcPct val="160000"/>
              </a:lnSpc>
              <a:buBlip>
                <a:blip r:embed="rId2"/>
              </a:buBlip>
            </a:pPr>
            <a:r>
              <a:rPr lang="en-IN" sz="1600" b="1" dirty="0" smtClean="0">
                <a:solidFill>
                  <a:srgbClr val="002060"/>
                </a:solidFill>
                <a:latin typeface="Century Gothic" pitchFamily="34" charset="0"/>
              </a:rPr>
              <a:t>Public Education and Involvement </a:t>
            </a:r>
          </a:p>
          <a:p>
            <a:pPr marL="342000" indent="-342000">
              <a:lnSpc>
                <a:spcPct val="160000"/>
              </a:lnSpc>
              <a:buBlip>
                <a:blip r:embed="rId2"/>
              </a:buBlip>
            </a:pPr>
            <a:r>
              <a:rPr lang="en-IN" sz="1600" b="1" dirty="0" smtClean="0">
                <a:solidFill>
                  <a:srgbClr val="002060"/>
                </a:solidFill>
                <a:latin typeface="Century Gothic" pitchFamily="34" charset="0"/>
              </a:rPr>
              <a:t>Tutorial 7:Waste Disposal: A Case Study of Bangalore </a:t>
            </a:r>
          </a:p>
          <a:p>
            <a:pPr marL="342900" marR="0" lvl="0" indent="-342900" algn="l" defTabSz="914400" rtl="0" eaLnBrk="1" fontAlgn="auto" latinLnBrk="0" hangingPunct="1">
              <a:lnSpc>
                <a:spcPct val="150000"/>
              </a:lnSpc>
              <a:spcBef>
                <a:spcPct val="20000"/>
              </a:spcBef>
              <a:spcAft>
                <a:spcPts val="0"/>
              </a:spcAft>
              <a:buClrTx/>
              <a:buSzTx/>
              <a:buFontTx/>
              <a:buBlip>
                <a:blip r:embed="rId2"/>
              </a:buBlip>
              <a:tabLst/>
              <a:defRPr/>
            </a:pPr>
            <a:endParaRPr kumimoji="0" lang="en-IN" sz="1600" b="1" i="0" u="none" strike="noStrike" kern="1200" cap="none" spc="0" normalizeH="0" baseline="0" noProof="0" dirty="0">
              <a:ln>
                <a:noFill/>
              </a:ln>
              <a:solidFill>
                <a:srgbClr val="002060"/>
              </a:solidFill>
              <a:effectLst/>
              <a:uLnTx/>
              <a:uFillTx/>
              <a:latin typeface="Century Gothic" pitchFamily="34" charset="0"/>
              <a:cs typeface="Times New Roman" pitchFamily="18" charset="0"/>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DISADVANTAGES OF LANDFILLING</a:t>
            </a:r>
            <a:endParaRPr lang="en-IN" dirty="0"/>
          </a:p>
        </p:txBody>
      </p:sp>
      <p:sp>
        <p:nvSpPr>
          <p:cNvPr id="5" name="Content Placeholder 2"/>
          <p:cNvSpPr txBox="1">
            <a:spLocks/>
          </p:cNvSpPr>
          <p:nvPr/>
        </p:nvSpPr>
        <p:spPr>
          <a:xfrm>
            <a:off x="285720" y="1285860"/>
            <a:ext cx="8643998" cy="5214974"/>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50000"/>
              </a:lnSpc>
              <a:spcBef>
                <a:spcPct val="20000"/>
              </a:spcBef>
              <a:spcAft>
                <a:spcPts val="0"/>
              </a:spcAft>
              <a:buClrTx/>
              <a:buSzTx/>
              <a:buFontTx/>
              <a:buBlip>
                <a:blip r:embed="rId2"/>
              </a:buBlip>
              <a:tabLst/>
              <a:defRPr/>
            </a:pPr>
            <a:endParaRPr kumimoji="0" lang="en-IN" sz="2700" b="1" i="0" u="none" strike="noStrike" kern="1200" cap="none" spc="0" normalizeH="0" baseline="0" noProof="0" dirty="0">
              <a:ln>
                <a:noFill/>
              </a:ln>
              <a:solidFill>
                <a:schemeClr val="tx2"/>
              </a:solidFill>
              <a:effectLst/>
              <a:uLnTx/>
              <a:uFillTx/>
              <a:latin typeface="Times New Roman" pitchFamily="18" charset="0"/>
              <a:ea typeface="+mn-ea"/>
              <a:cs typeface="Times New Roman" pitchFamily="18" charset="0"/>
            </a:endParaRPr>
          </a:p>
        </p:txBody>
      </p:sp>
      <p:sp>
        <p:nvSpPr>
          <p:cNvPr id="6" name="Content Placeholder 2"/>
          <p:cNvSpPr txBox="1">
            <a:spLocks/>
          </p:cNvSpPr>
          <p:nvPr/>
        </p:nvSpPr>
        <p:spPr>
          <a:xfrm>
            <a:off x="438120" y="1438260"/>
            <a:ext cx="8643998" cy="5214974"/>
          </a:xfrm>
          <a:prstGeom prst="rect">
            <a:avLst/>
          </a:prstGeom>
        </p:spPr>
        <p:txBody>
          <a:bodyPr vert="horz" lIns="91440" tIns="45720" rIns="91440" bIns="45720" rtlCol="0">
            <a:normAutofit fontScale="92500" lnSpcReduction="10000"/>
          </a:bodyPr>
          <a:lstStyle/>
          <a:p>
            <a:pPr marL="342900" marR="0" lvl="0" indent="-342900" algn="just" defTabSz="914400" rtl="0" eaLnBrk="1" fontAlgn="auto" latinLnBrk="0" hangingPunct="1">
              <a:lnSpc>
                <a:spcPct val="200000"/>
              </a:lnSpc>
              <a:spcBef>
                <a:spcPct val="20000"/>
              </a:spcBef>
              <a:spcAft>
                <a:spcPts val="0"/>
              </a:spcAft>
              <a:buClrTx/>
              <a:buSzTx/>
              <a:buFontTx/>
              <a:buBlip>
                <a:blip r:embed="rId2"/>
              </a:buBlip>
              <a:tabLst/>
              <a:defRPr/>
            </a:pPr>
            <a:r>
              <a:rPr kumimoji="0" lang="en-US" sz="2300" b="1" i="0" u="none" strike="noStrike" kern="1200" cap="none" spc="0" normalizeH="0" baseline="0" noProof="0" dirty="0" smtClean="0">
                <a:ln>
                  <a:noFill/>
                </a:ln>
                <a:solidFill>
                  <a:srgbClr val="002060"/>
                </a:solidFill>
                <a:effectLst/>
                <a:uLnTx/>
                <a:uFillTx/>
                <a:latin typeface="Century Gothic" pitchFamily="34" charset="0"/>
                <a:ea typeface="+mn-ea"/>
                <a:cs typeface="Times New Roman" pitchFamily="18" charset="0"/>
              </a:rPr>
              <a:t>Difficult</a:t>
            </a:r>
            <a:r>
              <a:rPr kumimoji="0" lang="en-US" sz="2300" b="1" i="0" u="none" strike="noStrike" kern="1200" cap="none" spc="0" normalizeH="0" noProof="0" dirty="0" smtClean="0">
                <a:ln>
                  <a:noFill/>
                </a:ln>
                <a:solidFill>
                  <a:srgbClr val="002060"/>
                </a:solidFill>
                <a:effectLst/>
                <a:uLnTx/>
                <a:uFillTx/>
                <a:latin typeface="Century Gothic" pitchFamily="34" charset="0"/>
                <a:ea typeface="+mn-ea"/>
                <a:cs typeface="Times New Roman" pitchFamily="18" charset="0"/>
              </a:rPr>
              <a:t> to find suitable site within economically feasible distance.</a:t>
            </a:r>
          </a:p>
          <a:p>
            <a:pPr marL="342900" marR="0" lvl="0" indent="-342900" algn="just" defTabSz="914400" rtl="0" eaLnBrk="1" fontAlgn="auto" latinLnBrk="0" hangingPunct="1">
              <a:lnSpc>
                <a:spcPct val="200000"/>
              </a:lnSpc>
              <a:spcBef>
                <a:spcPct val="20000"/>
              </a:spcBef>
              <a:spcAft>
                <a:spcPts val="0"/>
              </a:spcAft>
              <a:buClrTx/>
              <a:buSzTx/>
              <a:buFontTx/>
              <a:buBlip>
                <a:blip r:embed="rId2"/>
              </a:buBlip>
              <a:tabLst/>
              <a:defRPr/>
            </a:pPr>
            <a:r>
              <a:rPr lang="en-US" sz="2300" b="1" baseline="0" dirty="0" smtClean="0">
                <a:solidFill>
                  <a:srgbClr val="002060"/>
                </a:solidFill>
                <a:latin typeface="Century Gothic" pitchFamily="34" charset="0"/>
                <a:cs typeface="Times New Roman" pitchFamily="18" charset="0"/>
              </a:rPr>
              <a:t>It</a:t>
            </a:r>
            <a:r>
              <a:rPr lang="en-US" sz="2300" b="1" dirty="0" smtClean="0">
                <a:solidFill>
                  <a:srgbClr val="002060"/>
                </a:solidFill>
                <a:latin typeface="Century Gothic" pitchFamily="34" charset="0"/>
                <a:cs typeface="Times New Roman" pitchFamily="18" charset="0"/>
              </a:rPr>
              <a:t> is not possible to build a completely safe and secure solid waste landfill. Some of the pollutants may escape in the environment in the form of leachate.</a:t>
            </a:r>
          </a:p>
          <a:p>
            <a:pPr marL="342900" marR="0" lvl="0" indent="-342900" algn="just" defTabSz="914400" rtl="0" eaLnBrk="1" fontAlgn="auto" latinLnBrk="0" hangingPunct="1">
              <a:lnSpc>
                <a:spcPct val="200000"/>
              </a:lnSpc>
              <a:spcBef>
                <a:spcPct val="20000"/>
              </a:spcBef>
              <a:spcAft>
                <a:spcPts val="0"/>
              </a:spcAft>
              <a:buClrTx/>
              <a:buSzTx/>
              <a:buFontTx/>
              <a:buBlip>
                <a:blip r:embed="rId2"/>
              </a:buBlip>
              <a:tabLst/>
              <a:defRPr/>
            </a:pPr>
            <a:r>
              <a:rPr kumimoji="0" lang="en-US" sz="2300" b="1" i="0" u="none" strike="noStrike" kern="1200" cap="none" spc="0" normalizeH="0" baseline="0" noProof="0" dirty="0" smtClean="0">
                <a:ln>
                  <a:noFill/>
                </a:ln>
                <a:solidFill>
                  <a:srgbClr val="002060"/>
                </a:solidFill>
                <a:effectLst/>
                <a:uLnTx/>
                <a:uFillTx/>
                <a:latin typeface="Century Gothic" pitchFamily="34" charset="0"/>
                <a:ea typeface="+mn-ea"/>
                <a:cs typeface="Times New Roman" pitchFamily="18" charset="0"/>
              </a:rPr>
              <a:t>Potential</a:t>
            </a:r>
            <a:r>
              <a:rPr kumimoji="0" lang="en-US" sz="2300" b="1" i="0" u="none" strike="noStrike" kern="1200" cap="none" spc="0" normalizeH="0" noProof="0" dirty="0" smtClean="0">
                <a:ln>
                  <a:noFill/>
                </a:ln>
                <a:solidFill>
                  <a:srgbClr val="002060"/>
                </a:solidFill>
                <a:effectLst/>
                <a:uLnTx/>
                <a:uFillTx/>
                <a:latin typeface="Century Gothic" pitchFamily="34" charset="0"/>
                <a:ea typeface="+mn-ea"/>
                <a:cs typeface="Times New Roman" pitchFamily="18" charset="0"/>
              </a:rPr>
              <a:t> harm to public health due to air, soil, water and noise</a:t>
            </a:r>
          </a:p>
          <a:p>
            <a:pPr marL="342900" marR="0" lvl="0" indent="-342900" algn="just" defTabSz="914400" rtl="0" eaLnBrk="1" fontAlgn="auto" latinLnBrk="0" hangingPunct="1">
              <a:lnSpc>
                <a:spcPct val="200000"/>
              </a:lnSpc>
              <a:spcBef>
                <a:spcPct val="20000"/>
              </a:spcBef>
              <a:spcAft>
                <a:spcPts val="0"/>
              </a:spcAft>
              <a:buClrTx/>
              <a:buSzTx/>
              <a:buFontTx/>
              <a:buBlip>
                <a:blip r:embed="rId2"/>
              </a:buBlip>
              <a:tabLst/>
              <a:defRPr/>
            </a:pPr>
            <a:r>
              <a:rPr lang="en-US" sz="2300" b="1" baseline="0" dirty="0" smtClean="0">
                <a:solidFill>
                  <a:srgbClr val="002060"/>
                </a:solidFill>
                <a:latin typeface="Century Gothic" pitchFamily="34" charset="0"/>
                <a:cs typeface="Times New Roman" pitchFamily="18" charset="0"/>
              </a:rPr>
              <a:t>Damage</a:t>
            </a:r>
            <a:r>
              <a:rPr lang="en-US" sz="2300" b="1" dirty="0" smtClean="0">
                <a:solidFill>
                  <a:srgbClr val="002060"/>
                </a:solidFill>
                <a:latin typeface="Century Gothic" pitchFamily="34" charset="0"/>
                <a:cs typeface="Times New Roman" pitchFamily="18" charset="0"/>
              </a:rPr>
              <a:t> to local ecosystem</a:t>
            </a:r>
          </a:p>
          <a:p>
            <a:pPr marL="342900" marR="0" lvl="0" indent="-342900" algn="just" defTabSz="914400" rtl="0" eaLnBrk="1" fontAlgn="auto" latinLnBrk="0" hangingPunct="1">
              <a:lnSpc>
                <a:spcPct val="200000"/>
              </a:lnSpc>
              <a:spcBef>
                <a:spcPct val="20000"/>
              </a:spcBef>
              <a:spcAft>
                <a:spcPts val="0"/>
              </a:spcAft>
              <a:buClrTx/>
              <a:buSzTx/>
              <a:buFontTx/>
              <a:buBlip>
                <a:blip r:embed="rId2"/>
              </a:buBlip>
              <a:tabLst/>
              <a:defRPr/>
            </a:pPr>
            <a:r>
              <a:rPr kumimoji="0" lang="en-US" sz="2300" b="1" i="0" u="none" strike="noStrike" kern="1200" cap="none" spc="0" normalizeH="0" baseline="0" noProof="0" dirty="0" smtClean="0">
                <a:ln>
                  <a:noFill/>
                </a:ln>
                <a:solidFill>
                  <a:srgbClr val="002060"/>
                </a:solidFill>
                <a:effectLst/>
                <a:uLnTx/>
                <a:uFillTx/>
                <a:latin typeface="Century Gothic" pitchFamily="34" charset="0"/>
                <a:ea typeface="+mn-ea"/>
                <a:cs typeface="Times New Roman" pitchFamily="18" charset="0"/>
              </a:rPr>
              <a:t>Public</a:t>
            </a:r>
            <a:r>
              <a:rPr kumimoji="0" lang="en-US" sz="2300" b="1" i="0" u="none" strike="noStrike" kern="1200" cap="none" spc="0" normalizeH="0" noProof="0" dirty="0" smtClean="0">
                <a:ln>
                  <a:noFill/>
                </a:ln>
                <a:solidFill>
                  <a:srgbClr val="002060"/>
                </a:solidFill>
                <a:effectLst/>
                <a:uLnTx/>
                <a:uFillTx/>
                <a:latin typeface="Century Gothic" pitchFamily="34" charset="0"/>
                <a:ea typeface="+mn-ea"/>
                <a:cs typeface="Times New Roman" pitchFamily="18" charset="0"/>
              </a:rPr>
              <a:t> oppose.</a:t>
            </a:r>
            <a:endParaRPr kumimoji="0" lang="en-IN" sz="2700" b="1" i="0" u="none" strike="noStrike" kern="1200" cap="none" spc="0" normalizeH="0" baseline="0" noProof="0" dirty="0">
              <a:ln>
                <a:noFill/>
              </a:ln>
              <a:solidFill>
                <a:schemeClr val="tx2"/>
              </a:solidFill>
              <a:effectLst/>
              <a:uLnTx/>
              <a:uFillTx/>
              <a:latin typeface="Times New Roman" pitchFamily="18" charset="0"/>
              <a:ea typeface="+mn-ea"/>
              <a:cs typeface="Times New Roman" pitchFamily="18" charset="0"/>
            </a:endParaRPr>
          </a:p>
        </p:txBody>
      </p:sp>
    </p:spTree>
    <p:extLst>
      <p:ext uri="{BB962C8B-B14F-4D97-AF65-F5344CB8AC3E}">
        <p14:creationId xmlns:p14="http://schemas.microsoft.com/office/powerpoint/2010/main" val="32913249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b="0" dirty="0" smtClean="0">
                <a:latin typeface="Bahnschrift SemiBold" pitchFamily="34" charset="0"/>
              </a:rPr>
              <a:t>LINER AND ITS TYPES</a:t>
            </a:r>
            <a:r>
              <a:rPr lang="en-IN" dirty="0" smtClean="0">
                <a:latin typeface="Bahnschrift SemiBold" pitchFamily="34" charset="0"/>
              </a:rPr>
              <a:t> </a:t>
            </a:r>
            <a:br>
              <a:rPr lang="en-IN" dirty="0" smtClean="0">
                <a:latin typeface="Bahnschrift SemiBold" pitchFamily="34" charset="0"/>
              </a:rPr>
            </a:br>
            <a:endParaRPr lang="en-IN" dirty="0"/>
          </a:p>
        </p:txBody>
      </p:sp>
      <p:sp>
        <p:nvSpPr>
          <p:cNvPr id="3" name="Content Placeholder 2"/>
          <p:cNvSpPr>
            <a:spLocks noGrp="1"/>
          </p:cNvSpPr>
          <p:nvPr>
            <p:ph idx="1"/>
          </p:nvPr>
        </p:nvSpPr>
        <p:spPr>
          <a:xfrm>
            <a:off x="142844" y="1142984"/>
            <a:ext cx="9001156" cy="5500726"/>
          </a:xfrm>
        </p:spPr>
        <p:txBody>
          <a:bodyPr>
            <a:normAutofit fontScale="62500" lnSpcReduction="20000"/>
          </a:bodyPr>
          <a:lstStyle/>
          <a:p>
            <a:pPr algn="just">
              <a:lnSpc>
                <a:spcPct val="220000"/>
              </a:lnSpc>
            </a:pPr>
            <a:r>
              <a:rPr lang="en-US" dirty="0">
                <a:latin typeface="Century Gothic" pitchFamily="34" charset="0"/>
              </a:rPr>
              <a:t>Landfill liners are designed and constructed to create </a:t>
            </a:r>
            <a:r>
              <a:rPr lang="en-US" dirty="0" smtClean="0">
                <a:latin typeface="Century Gothic" pitchFamily="34" charset="0"/>
              </a:rPr>
              <a:t>a barrier </a:t>
            </a:r>
            <a:r>
              <a:rPr lang="en-US" dirty="0">
                <a:latin typeface="Century Gothic" pitchFamily="34" charset="0"/>
              </a:rPr>
              <a:t>between the waste and the environment and to </a:t>
            </a:r>
            <a:r>
              <a:rPr lang="en-US" dirty="0" smtClean="0">
                <a:latin typeface="Century Gothic" pitchFamily="34" charset="0"/>
              </a:rPr>
              <a:t>drain the </a:t>
            </a:r>
            <a:r>
              <a:rPr lang="en-US" dirty="0">
                <a:latin typeface="Century Gothic" pitchFamily="34" charset="0"/>
              </a:rPr>
              <a:t>leachate to collection and treatment facilities. This </a:t>
            </a:r>
            <a:r>
              <a:rPr lang="en-US" dirty="0" smtClean="0">
                <a:latin typeface="Century Gothic" pitchFamily="34" charset="0"/>
              </a:rPr>
              <a:t>is done </a:t>
            </a:r>
            <a:r>
              <a:rPr lang="en-US" dirty="0">
                <a:latin typeface="Century Gothic" pitchFamily="34" charset="0"/>
              </a:rPr>
              <a:t>to prevent the uncontrolled release of leachate </a:t>
            </a:r>
            <a:r>
              <a:rPr lang="en-US" dirty="0" smtClean="0">
                <a:latin typeface="Century Gothic" pitchFamily="34" charset="0"/>
              </a:rPr>
              <a:t>into the </a:t>
            </a:r>
            <a:r>
              <a:rPr lang="en-US" dirty="0">
                <a:latin typeface="Century Gothic" pitchFamily="34" charset="0"/>
              </a:rPr>
              <a:t>environment.</a:t>
            </a:r>
          </a:p>
          <a:p>
            <a:pPr algn="just">
              <a:lnSpc>
                <a:spcPct val="220000"/>
              </a:lnSpc>
            </a:pPr>
            <a:r>
              <a:rPr lang="en-US" dirty="0">
                <a:latin typeface="Century Gothic" pitchFamily="34" charset="0"/>
              </a:rPr>
              <a:t>Society produces many different solid wastes that </a:t>
            </a:r>
            <a:r>
              <a:rPr lang="en-US" dirty="0" smtClean="0">
                <a:latin typeface="Century Gothic" pitchFamily="34" charset="0"/>
              </a:rPr>
              <a:t>pose different </a:t>
            </a:r>
            <a:r>
              <a:rPr lang="en-US" dirty="0">
                <a:latin typeface="Century Gothic" pitchFamily="34" charset="0"/>
              </a:rPr>
              <a:t>threats to the environment and to </a:t>
            </a:r>
            <a:r>
              <a:rPr lang="en-US" dirty="0" smtClean="0">
                <a:latin typeface="Century Gothic" pitchFamily="34" charset="0"/>
              </a:rPr>
              <a:t>community health</a:t>
            </a:r>
            <a:r>
              <a:rPr lang="en-US" dirty="0">
                <a:latin typeface="Century Gothic" pitchFamily="34" charset="0"/>
              </a:rPr>
              <a:t>. Different disposal sites are available for these different types of waste. The potential threat posed by the </a:t>
            </a:r>
            <a:r>
              <a:rPr lang="en-US" dirty="0" smtClean="0">
                <a:latin typeface="Century Gothic" pitchFamily="34" charset="0"/>
              </a:rPr>
              <a:t>waste determines </a:t>
            </a:r>
            <a:r>
              <a:rPr lang="en-US" dirty="0">
                <a:latin typeface="Century Gothic" pitchFamily="34" charset="0"/>
              </a:rPr>
              <a:t>the type of liner system required for each </a:t>
            </a:r>
            <a:r>
              <a:rPr lang="en-US" dirty="0" smtClean="0">
                <a:latin typeface="Century Gothic" pitchFamily="34" charset="0"/>
              </a:rPr>
              <a:t>type of </a:t>
            </a:r>
            <a:r>
              <a:rPr lang="en-US" dirty="0">
                <a:latin typeface="Century Gothic" pitchFamily="34" charset="0"/>
              </a:rPr>
              <a:t>landfill. Liners may be described as single (also </a:t>
            </a:r>
            <a:r>
              <a:rPr lang="en-US" dirty="0" smtClean="0">
                <a:latin typeface="Century Gothic" pitchFamily="34" charset="0"/>
              </a:rPr>
              <a:t>referred to </a:t>
            </a:r>
            <a:r>
              <a:rPr lang="en-US" dirty="0">
                <a:latin typeface="Century Gothic" pitchFamily="34" charset="0"/>
              </a:rPr>
              <a:t>as simple), composite, or double liners. </a:t>
            </a:r>
            <a:endParaRPr lang="en-IN" dirty="0">
              <a:latin typeface="Century Gothic" pitchFamily="34" charset="0"/>
            </a:endParaRPr>
          </a:p>
        </p:txBody>
      </p:sp>
    </p:spTree>
    <p:extLst>
      <p:ext uri="{BB962C8B-B14F-4D97-AF65-F5344CB8AC3E}">
        <p14:creationId xmlns:p14="http://schemas.microsoft.com/office/powerpoint/2010/main" val="26723220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SINGLE-LINER SYSTEMS</a:t>
            </a:r>
            <a:endParaRPr lang="en-IN" dirty="0"/>
          </a:p>
        </p:txBody>
      </p:sp>
      <p:sp>
        <p:nvSpPr>
          <p:cNvPr id="3" name="Content Placeholder 2"/>
          <p:cNvSpPr>
            <a:spLocks noGrp="1"/>
          </p:cNvSpPr>
          <p:nvPr>
            <p:ph idx="1"/>
          </p:nvPr>
        </p:nvSpPr>
        <p:spPr>
          <a:xfrm>
            <a:off x="0" y="1214422"/>
            <a:ext cx="4714876" cy="5286412"/>
          </a:xfrm>
        </p:spPr>
        <p:txBody>
          <a:bodyPr>
            <a:normAutofit fontScale="92500" lnSpcReduction="10000"/>
          </a:bodyPr>
          <a:lstStyle/>
          <a:p>
            <a:pPr algn="just">
              <a:lnSpc>
                <a:spcPct val="160000"/>
              </a:lnSpc>
            </a:pPr>
            <a:r>
              <a:rPr lang="en-US" sz="1900" dirty="0">
                <a:latin typeface="Century Gothic" pitchFamily="34" charset="0"/>
              </a:rPr>
              <a:t>Single liners (Box 1) consist of a clay liner, a </a:t>
            </a:r>
            <a:r>
              <a:rPr lang="en-US" sz="1900" dirty="0" smtClean="0">
                <a:latin typeface="Century Gothic" pitchFamily="34" charset="0"/>
              </a:rPr>
              <a:t>geosynthetic clay </a:t>
            </a:r>
            <a:r>
              <a:rPr lang="en-US" sz="1900" dirty="0">
                <a:latin typeface="Century Gothic" pitchFamily="34" charset="0"/>
              </a:rPr>
              <a:t>liner, or a </a:t>
            </a:r>
            <a:r>
              <a:rPr lang="en-US" sz="1900" dirty="0" err="1">
                <a:latin typeface="Century Gothic" pitchFamily="34" charset="0"/>
              </a:rPr>
              <a:t>geomembrane</a:t>
            </a:r>
            <a:r>
              <a:rPr lang="en-US" sz="1900" dirty="0">
                <a:latin typeface="Century Gothic" pitchFamily="34" charset="0"/>
              </a:rPr>
              <a:t> (specialized plastic sheeting). </a:t>
            </a:r>
            <a:endParaRPr lang="en-US" sz="1900" dirty="0" smtClean="0">
              <a:latin typeface="Century Gothic" pitchFamily="34" charset="0"/>
            </a:endParaRPr>
          </a:p>
          <a:p>
            <a:pPr algn="just">
              <a:lnSpc>
                <a:spcPct val="160000"/>
              </a:lnSpc>
            </a:pPr>
            <a:r>
              <a:rPr lang="en-US" sz="1900" dirty="0" smtClean="0">
                <a:latin typeface="Century Gothic" pitchFamily="34" charset="0"/>
              </a:rPr>
              <a:t>Single </a:t>
            </a:r>
            <a:r>
              <a:rPr lang="en-US" sz="1900" dirty="0">
                <a:latin typeface="Century Gothic" pitchFamily="34" charset="0"/>
              </a:rPr>
              <a:t>liners are sometimes used in landfills designed to hold construction and demolition debris (C&amp;DD). Construction and demolition debris results from building and demolition activities and includes concrete, asphalt, shingles, wood, bricks, and glass. </a:t>
            </a:r>
            <a:endParaRPr lang="en-IN" sz="1900" dirty="0">
              <a:latin typeface="Century Gothic" pitchFamily="34" charset="0"/>
            </a:endParaRPr>
          </a:p>
        </p:txBody>
      </p:sp>
      <p:pic>
        <p:nvPicPr>
          <p:cNvPr id="4" name="Content Placeholder 3"/>
          <p:cNvPicPr>
            <a:picLocks noChangeAspect="1"/>
          </p:cNvPicPr>
          <p:nvPr/>
        </p:nvPicPr>
        <p:blipFill>
          <a:blip r:embed="rId2"/>
          <a:srcRect r="2597"/>
          <a:stretch>
            <a:fillRect/>
          </a:stretch>
        </p:blipFill>
        <p:spPr>
          <a:xfrm>
            <a:off x="4857720" y="4429132"/>
            <a:ext cx="4286280" cy="2203533"/>
          </a:xfrm>
          <a:prstGeom prst="rect">
            <a:avLst/>
          </a:prstGeom>
        </p:spPr>
      </p:pic>
    </p:spTree>
    <p:extLst>
      <p:ext uri="{BB962C8B-B14F-4D97-AF65-F5344CB8AC3E}">
        <p14:creationId xmlns:p14="http://schemas.microsoft.com/office/powerpoint/2010/main" val="22516259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DOUBLE-LINER SYSTEMS</a:t>
            </a:r>
            <a:endParaRPr lang="en-IN" dirty="0"/>
          </a:p>
        </p:txBody>
      </p:sp>
      <p:sp>
        <p:nvSpPr>
          <p:cNvPr id="3" name="Content Placeholder 2"/>
          <p:cNvSpPr>
            <a:spLocks noGrp="1"/>
          </p:cNvSpPr>
          <p:nvPr>
            <p:ph idx="1"/>
          </p:nvPr>
        </p:nvSpPr>
        <p:spPr>
          <a:xfrm>
            <a:off x="0" y="1214422"/>
            <a:ext cx="4572032" cy="5286412"/>
          </a:xfrm>
        </p:spPr>
        <p:txBody>
          <a:bodyPr>
            <a:normAutofit fontScale="77500" lnSpcReduction="20000"/>
          </a:bodyPr>
          <a:lstStyle/>
          <a:p>
            <a:pPr algn="just">
              <a:lnSpc>
                <a:spcPct val="170000"/>
              </a:lnSpc>
            </a:pPr>
            <a:r>
              <a:rPr lang="en-US" sz="1900" dirty="0">
                <a:latin typeface="Century Gothic" pitchFamily="34" charset="0"/>
              </a:rPr>
              <a:t>A double liner consists of either two single liners, </a:t>
            </a:r>
            <a:r>
              <a:rPr lang="en-US" sz="1900" dirty="0" smtClean="0">
                <a:latin typeface="Century Gothic" pitchFamily="34" charset="0"/>
              </a:rPr>
              <a:t>two composite </a:t>
            </a:r>
            <a:r>
              <a:rPr lang="en-US" sz="1900" dirty="0">
                <a:latin typeface="Century Gothic" pitchFamily="34" charset="0"/>
              </a:rPr>
              <a:t>liners, or a single and a composite liner </a:t>
            </a:r>
            <a:r>
              <a:rPr lang="en-US" sz="1900" dirty="0" smtClean="0">
                <a:latin typeface="Century Gothic" pitchFamily="34" charset="0"/>
              </a:rPr>
              <a:t>. </a:t>
            </a:r>
            <a:r>
              <a:rPr lang="en-US" sz="1900" dirty="0">
                <a:latin typeface="Century Gothic" pitchFamily="34" charset="0"/>
              </a:rPr>
              <a:t>The upper (primary) liner usually functions to </a:t>
            </a:r>
            <a:r>
              <a:rPr lang="en-US" sz="1900" dirty="0" smtClean="0">
                <a:latin typeface="Century Gothic" pitchFamily="34" charset="0"/>
              </a:rPr>
              <a:t>collect the </a:t>
            </a:r>
            <a:r>
              <a:rPr lang="en-US" sz="1900" dirty="0">
                <a:latin typeface="Century Gothic" pitchFamily="34" charset="0"/>
              </a:rPr>
              <a:t>leachate, while the lower (secondary) liner acts as </a:t>
            </a:r>
            <a:r>
              <a:rPr lang="en-US" sz="1900" dirty="0" smtClean="0">
                <a:latin typeface="Century Gothic" pitchFamily="34" charset="0"/>
              </a:rPr>
              <a:t>a leak-detection </a:t>
            </a:r>
            <a:r>
              <a:rPr lang="en-US" sz="1900" dirty="0">
                <a:latin typeface="Century Gothic" pitchFamily="34" charset="0"/>
              </a:rPr>
              <a:t>system and backup to the primary liner.</a:t>
            </a:r>
          </a:p>
          <a:p>
            <a:pPr algn="just">
              <a:lnSpc>
                <a:spcPct val="170000"/>
              </a:lnSpc>
            </a:pPr>
            <a:r>
              <a:rPr lang="en-US" sz="1900" dirty="0">
                <a:latin typeface="Century Gothic" pitchFamily="34" charset="0"/>
              </a:rPr>
              <a:t>Double-liner systems are used in some municipal </a:t>
            </a:r>
            <a:r>
              <a:rPr lang="en-US" sz="1900" dirty="0" smtClean="0">
                <a:latin typeface="Century Gothic" pitchFamily="34" charset="0"/>
              </a:rPr>
              <a:t>solid waste </a:t>
            </a:r>
            <a:r>
              <a:rPr lang="en-US" sz="1900" dirty="0">
                <a:latin typeface="Century Gothic" pitchFamily="34" charset="0"/>
              </a:rPr>
              <a:t>landfills and in all hazardous waste landfills.</a:t>
            </a:r>
          </a:p>
          <a:p>
            <a:pPr algn="just">
              <a:lnSpc>
                <a:spcPct val="170000"/>
              </a:lnSpc>
            </a:pPr>
            <a:r>
              <a:rPr lang="en-US" sz="1900" dirty="0">
                <a:latin typeface="Century Gothic" pitchFamily="34" charset="0"/>
              </a:rPr>
              <a:t>Hazardous waste landfills (also referred to as </a:t>
            </a:r>
            <a:r>
              <a:rPr lang="en-US" sz="1900" dirty="0" smtClean="0">
                <a:latin typeface="Century Gothic" pitchFamily="34" charset="0"/>
              </a:rPr>
              <a:t>secure landfills</a:t>
            </a:r>
            <a:r>
              <a:rPr lang="en-US" sz="1900" dirty="0">
                <a:latin typeface="Century Gothic" pitchFamily="34" charset="0"/>
              </a:rPr>
              <a:t>) are constructed for the disposal of wastes that </a:t>
            </a:r>
            <a:r>
              <a:rPr lang="en-US" sz="1900" dirty="0" smtClean="0">
                <a:latin typeface="Century Gothic" pitchFamily="34" charset="0"/>
              </a:rPr>
              <a:t>once were </a:t>
            </a:r>
            <a:r>
              <a:rPr lang="en-US" sz="1900" dirty="0">
                <a:latin typeface="Century Gothic" pitchFamily="34" charset="0"/>
              </a:rPr>
              <a:t>ignitable, corrosive, reactive, </a:t>
            </a:r>
            <a:r>
              <a:rPr lang="en-US" sz="1900" dirty="0" smtClean="0">
                <a:latin typeface="Century Gothic" pitchFamily="34" charset="0"/>
              </a:rPr>
              <a:t>toxic.</a:t>
            </a:r>
            <a:endParaRPr lang="en-IN" sz="1900" dirty="0">
              <a:latin typeface="Century Gothic" pitchFamily="34" charset="0"/>
            </a:endParaRPr>
          </a:p>
        </p:txBody>
      </p:sp>
      <p:pic>
        <p:nvPicPr>
          <p:cNvPr id="4" name="Content Placeholder 3"/>
          <p:cNvPicPr>
            <a:picLocks noChangeAspect="1"/>
          </p:cNvPicPr>
          <p:nvPr/>
        </p:nvPicPr>
        <p:blipFill>
          <a:blip r:embed="rId2"/>
          <a:stretch>
            <a:fillRect/>
          </a:stretch>
        </p:blipFill>
        <p:spPr>
          <a:xfrm>
            <a:off x="4629900" y="4000504"/>
            <a:ext cx="4514100" cy="2062955"/>
          </a:xfrm>
          <a:prstGeom prst="rect">
            <a:avLst/>
          </a:prstGeom>
        </p:spPr>
      </p:pic>
    </p:spTree>
    <p:extLst>
      <p:ext uri="{BB962C8B-B14F-4D97-AF65-F5344CB8AC3E}">
        <p14:creationId xmlns:p14="http://schemas.microsoft.com/office/powerpoint/2010/main" val="374540825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LEACHATE COLLECTION SYSTEM</a:t>
            </a:r>
            <a:endParaRPr lang="en-IN" dirty="0"/>
          </a:p>
        </p:txBody>
      </p:sp>
      <p:sp>
        <p:nvSpPr>
          <p:cNvPr id="3" name="Content Placeholder 2"/>
          <p:cNvSpPr>
            <a:spLocks noGrp="1"/>
          </p:cNvSpPr>
          <p:nvPr>
            <p:ph idx="1"/>
          </p:nvPr>
        </p:nvSpPr>
        <p:spPr>
          <a:xfrm>
            <a:off x="285720" y="1214422"/>
            <a:ext cx="8401080" cy="4911741"/>
          </a:xfrm>
        </p:spPr>
        <p:txBody>
          <a:bodyPr>
            <a:normAutofit/>
          </a:bodyPr>
          <a:lstStyle/>
          <a:p>
            <a:pPr algn="just"/>
            <a:r>
              <a:rPr lang="en-US" sz="1900" dirty="0">
                <a:solidFill>
                  <a:srgbClr val="002060"/>
                </a:solidFill>
                <a:latin typeface="Century Gothic" pitchFamily="34" charset="0"/>
              </a:rPr>
              <a:t>A leachate collection system basically consists of a drainage layer of inert material with high permeability, of drainage pipes which have to collect the leachate and to discharge it out of the dumping area, of collection and inspection shafts, and of collection pipes.</a:t>
            </a:r>
            <a:endParaRPr lang="en-IN" sz="1900" dirty="0">
              <a:solidFill>
                <a:srgbClr val="002060"/>
              </a:solidFill>
              <a:latin typeface="Century Gothic" pitchFamily="34" charset="0"/>
            </a:endParaRPr>
          </a:p>
        </p:txBody>
      </p:sp>
      <p:pic>
        <p:nvPicPr>
          <p:cNvPr id="4" name="Picture 2" descr="Leachate Collection Systems. Class Objectives  To discuss landfill water  balance  To present liner and leachate collection system (LCS) design  information. - ppt download"/>
          <p:cNvPicPr>
            <a:picLocks noChangeAspect="1" noChangeArrowheads="1"/>
          </p:cNvPicPr>
          <p:nvPr/>
        </p:nvPicPr>
        <p:blipFill>
          <a:blip r:embed="rId2">
            <a:extLst>
              <a:ext uri="{28A0092B-C50C-407E-A947-70E740481C1C}">
                <a14:useLocalDpi xmlns:a14="http://schemas.microsoft.com/office/drawing/2010/main" val="0"/>
              </a:ext>
            </a:extLst>
          </a:blip>
          <a:srcRect l="3354" t="14845" r="6278" b="10503"/>
          <a:stretch>
            <a:fillRect/>
          </a:stretch>
        </p:blipFill>
        <p:spPr bwMode="auto">
          <a:xfrm>
            <a:off x="3638293" y="3286124"/>
            <a:ext cx="5303957" cy="32861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267993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IN" sz="2800" dirty="0" smtClean="0"/>
              <a:t>METHOD OF TREATMENT FOR VARIOUS TYPES OF SOLID WASTE </a:t>
            </a:r>
            <a:br>
              <a:rPr lang="en-IN" sz="2800" dirty="0" smtClean="0"/>
            </a:br>
            <a:endParaRPr lang="en-IN" sz="2800" dirty="0"/>
          </a:p>
        </p:txBody>
      </p:sp>
      <p:sp>
        <p:nvSpPr>
          <p:cNvPr id="3" name="Content Placeholder 2"/>
          <p:cNvSpPr>
            <a:spLocks noGrp="1"/>
          </p:cNvSpPr>
          <p:nvPr>
            <p:ph idx="1"/>
          </p:nvPr>
        </p:nvSpPr>
        <p:spPr>
          <a:xfrm>
            <a:off x="214282" y="1285860"/>
            <a:ext cx="8929718" cy="5357850"/>
          </a:xfrm>
        </p:spPr>
        <p:txBody>
          <a:bodyPr>
            <a:normAutofit fontScale="77500" lnSpcReduction="20000"/>
          </a:bodyPr>
          <a:lstStyle/>
          <a:p>
            <a:pPr>
              <a:lnSpc>
                <a:spcPct val="160000"/>
              </a:lnSpc>
              <a:buNone/>
            </a:pPr>
            <a:r>
              <a:rPr lang="en-US" sz="2300" dirty="0">
                <a:solidFill>
                  <a:srgbClr val="C00000"/>
                </a:solidFill>
                <a:latin typeface="Century Gothic" pitchFamily="34" charset="0"/>
              </a:rPr>
              <a:t>Methods of Solid Waste Disposal and Management:</a:t>
            </a:r>
          </a:p>
          <a:p>
            <a:pPr>
              <a:lnSpc>
                <a:spcPct val="200000"/>
              </a:lnSpc>
              <a:buNone/>
            </a:pPr>
            <a:r>
              <a:rPr lang="en-US" sz="2300" dirty="0" smtClean="0">
                <a:solidFill>
                  <a:srgbClr val="002060"/>
                </a:solidFill>
                <a:latin typeface="Century Gothic" pitchFamily="34" charset="0"/>
              </a:rPr>
              <a:t>	1</a:t>
            </a:r>
            <a:r>
              <a:rPr lang="en-US" sz="2300" dirty="0">
                <a:solidFill>
                  <a:srgbClr val="002060"/>
                </a:solidFill>
                <a:latin typeface="Century Gothic" pitchFamily="34" charset="0"/>
              </a:rPr>
              <a:t>) Solid Waste Open Burning</a:t>
            </a:r>
            <a:br>
              <a:rPr lang="en-US" sz="2300" dirty="0">
                <a:solidFill>
                  <a:srgbClr val="002060"/>
                </a:solidFill>
                <a:latin typeface="Century Gothic" pitchFamily="34" charset="0"/>
              </a:rPr>
            </a:br>
            <a:r>
              <a:rPr lang="en-US" sz="2300" dirty="0">
                <a:solidFill>
                  <a:srgbClr val="002060"/>
                </a:solidFill>
                <a:latin typeface="Century Gothic" pitchFamily="34" charset="0"/>
              </a:rPr>
              <a:t>2) Sea dumping process</a:t>
            </a:r>
            <a:br>
              <a:rPr lang="en-US" sz="2300" dirty="0">
                <a:solidFill>
                  <a:srgbClr val="002060"/>
                </a:solidFill>
                <a:latin typeface="Century Gothic" pitchFamily="34" charset="0"/>
              </a:rPr>
            </a:br>
            <a:r>
              <a:rPr lang="en-US" sz="2300" dirty="0">
                <a:solidFill>
                  <a:srgbClr val="002060"/>
                </a:solidFill>
                <a:latin typeface="Century Gothic" pitchFamily="34" charset="0"/>
              </a:rPr>
              <a:t>3) Solid wastes sanitary landfills</a:t>
            </a:r>
            <a:br>
              <a:rPr lang="en-US" sz="2300" dirty="0">
                <a:solidFill>
                  <a:srgbClr val="002060"/>
                </a:solidFill>
                <a:latin typeface="Century Gothic" pitchFamily="34" charset="0"/>
              </a:rPr>
            </a:br>
            <a:r>
              <a:rPr lang="en-US" sz="2300" dirty="0">
                <a:solidFill>
                  <a:srgbClr val="002060"/>
                </a:solidFill>
                <a:latin typeface="Century Gothic" pitchFamily="34" charset="0"/>
              </a:rPr>
              <a:t>4) Incineration method</a:t>
            </a:r>
            <a:br>
              <a:rPr lang="en-US" sz="2300" dirty="0">
                <a:solidFill>
                  <a:srgbClr val="002060"/>
                </a:solidFill>
                <a:latin typeface="Century Gothic" pitchFamily="34" charset="0"/>
              </a:rPr>
            </a:br>
            <a:r>
              <a:rPr lang="en-US" sz="2300" dirty="0">
                <a:solidFill>
                  <a:srgbClr val="002060"/>
                </a:solidFill>
                <a:latin typeface="Century Gothic" pitchFamily="34" charset="0"/>
              </a:rPr>
              <a:t>5) Composting process</a:t>
            </a:r>
            <a:br>
              <a:rPr lang="en-US" sz="2300" dirty="0">
                <a:solidFill>
                  <a:srgbClr val="002060"/>
                </a:solidFill>
                <a:latin typeface="Century Gothic" pitchFamily="34" charset="0"/>
              </a:rPr>
            </a:br>
            <a:r>
              <a:rPr lang="en-US" sz="2300" dirty="0">
                <a:solidFill>
                  <a:srgbClr val="002060"/>
                </a:solidFill>
                <a:latin typeface="Century Gothic" pitchFamily="34" charset="0"/>
              </a:rPr>
              <a:t>6) Disposal by </a:t>
            </a:r>
            <a:r>
              <a:rPr lang="en-US" sz="2300" dirty="0" err="1">
                <a:solidFill>
                  <a:srgbClr val="002060"/>
                </a:solidFill>
                <a:latin typeface="Century Gothic" pitchFamily="34" charset="0"/>
              </a:rPr>
              <a:t>Ploughing</a:t>
            </a:r>
            <a:r>
              <a:rPr lang="en-US" sz="2300" dirty="0">
                <a:solidFill>
                  <a:srgbClr val="002060"/>
                </a:solidFill>
                <a:latin typeface="Century Gothic" pitchFamily="34" charset="0"/>
              </a:rPr>
              <a:t> into the fields</a:t>
            </a:r>
            <a:br>
              <a:rPr lang="en-US" sz="2300" dirty="0">
                <a:solidFill>
                  <a:srgbClr val="002060"/>
                </a:solidFill>
                <a:latin typeface="Century Gothic" pitchFamily="34" charset="0"/>
              </a:rPr>
            </a:br>
            <a:r>
              <a:rPr lang="en-US" sz="2300" dirty="0">
                <a:solidFill>
                  <a:srgbClr val="002060"/>
                </a:solidFill>
                <a:latin typeface="Century Gothic" pitchFamily="34" charset="0"/>
              </a:rPr>
              <a:t>7) Disposal by hog feeding</a:t>
            </a:r>
            <a:br>
              <a:rPr lang="en-US" sz="2300" dirty="0">
                <a:solidFill>
                  <a:srgbClr val="002060"/>
                </a:solidFill>
                <a:latin typeface="Century Gothic" pitchFamily="34" charset="0"/>
              </a:rPr>
            </a:br>
            <a:r>
              <a:rPr lang="en-US" sz="2300" dirty="0">
                <a:solidFill>
                  <a:srgbClr val="002060"/>
                </a:solidFill>
                <a:latin typeface="Century Gothic" pitchFamily="34" charset="0"/>
              </a:rPr>
              <a:t>8) Salvaging procedure</a:t>
            </a:r>
            <a:br>
              <a:rPr lang="en-US" sz="2300" dirty="0">
                <a:solidFill>
                  <a:srgbClr val="002060"/>
                </a:solidFill>
                <a:latin typeface="Century Gothic" pitchFamily="34" charset="0"/>
              </a:rPr>
            </a:br>
            <a:r>
              <a:rPr lang="en-US" sz="2300" dirty="0">
                <a:solidFill>
                  <a:srgbClr val="002060"/>
                </a:solidFill>
                <a:latin typeface="Century Gothic" pitchFamily="34" charset="0"/>
              </a:rPr>
              <a:t>9) Fermentation/biological digestion</a:t>
            </a:r>
          </a:p>
          <a:p>
            <a:endParaRPr lang="en-IN" dirty="0"/>
          </a:p>
        </p:txBody>
      </p:sp>
    </p:spTree>
    <p:extLst>
      <p:ext uri="{BB962C8B-B14F-4D97-AF65-F5344CB8AC3E}">
        <p14:creationId xmlns:p14="http://schemas.microsoft.com/office/powerpoint/2010/main" val="296714991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88640"/>
            <a:ext cx="8229600" cy="1143000"/>
          </a:xfrm>
        </p:spPr>
        <p:txBody>
          <a:bodyPr/>
          <a:lstStyle/>
          <a:p>
            <a:r>
              <a:rPr lang="en-US" dirty="0" smtClean="0"/>
              <a:t>OPEN DUMPS</a:t>
            </a:r>
            <a:endParaRPr lang="en-IN" dirty="0"/>
          </a:p>
        </p:txBody>
      </p:sp>
      <p:sp>
        <p:nvSpPr>
          <p:cNvPr id="3" name="Content Placeholder 2"/>
          <p:cNvSpPr>
            <a:spLocks noGrp="1"/>
          </p:cNvSpPr>
          <p:nvPr>
            <p:ph idx="1"/>
          </p:nvPr>
        </p:nvSpPr>
        <p:spPr>
          <a:xfrm>
            <a:off x="0" y="1142984"/>
            <a:ext cx="5000660" cy="5429288"/>
          </a:xfrm>
        </p:spPr>
        <p:txBody>
          <a:bodyPr>
            <a:normAutofit fontScale="85000" lnSpcReduction="10000"/>
          </a:bodyPr>
          <a:lstStyle/>
          <a:p>
            <a:pPr algn="just">
              <a:lnSpc>
                <a:spcPct val="200000"/>
              </a:lnSpc>
            </a:pPr>
            <a:r>
              <a:rPr lang="en-US" sz="1900" dirty="0" smtClean="0">
                <a:solidFill>
                  <a:srgbClr val="C00000"/>
                </a:solidFill>
                <a:latin typeface="Century Gothic" pitchFamily="34" charset="0"/>
              </a:rPr>
              <a:t>Open </a:t>
            </a:r>
            <a:r>
              <a:rPr lang="en-US" sz="1900" dirty="0">
                <a:solidFill>
                  <a:srgbClr val="C00000"/>
                </a:solidFill>
                <a:latin typeface="Century Gothic" pitchFamily="34" charset="0"/>
              </a:rPr>
              <a:t>dumps refer to </a:t>
            </a:r>
            <a:r>
              <a:rPr lang="en-US" sz="1900" dirty="0" smtClean="0">
                <a:solidFill>
                  <a:srgbClr val="C00000"/>
                </a:solidFill>
                <a:latin typeface="Century Gothic" pitchFamily="34" charset="0"/>
              </a:rPr>
              <a:t>uncovered areas </a:t>
            </a:r>
            <a:r>
              <a:rPr lang="en-US" sz="1900" dirty="0">
                <a:solidFill>
                  <a:srgbClr val="C00000"/>
                </a:solidFill>
                <a:latin typeface="Century Gothic" pitchFamily="34" charset="0"/>
              </a:rPr>
              <a:t>that are used to dump </a:t>
            </a:r>
            <a:r>
              <a:rPr lang="en-US" sz="1900" dirty="0" smtClean="0">
                <a:solidFill>
                  <a:srgbClr val="C00000"/>
                </a:solidFill>
                <a:latin typeface="Century Gothic" pitchFamily="34" charset="0"/>
              </a:rPr>
              <a:t>solid waste </a:t>
            </a:r>
            <a:r>
              <a:rPr lang="en-US" sz="1900" dirty="0">
                <a:solidFill>
                  <a:srgbClr val="C00000"/>
                </a:solidFill>
                <a:latin typeface="Century Gothic" pitchFamily="34" charset="0"/>
              </a:rPr>
              <a:t>of all kinds.</a:t>
            </a:r>
          </a:p>
          <a:p>
            <a:pPr algn="just">
              <a:lnSpc>
                <a:spcPct val="200000"/>
              </a:lnSpc>
            </a:pPr>
            <a:r>
              <a:rPr lang="en-US" sz="1900" dirty="0" smtClean="0">
                <a:solidFill>
                  <a:srgbClr val="002060"/>
                </a:solidFill>
                <a:latin typeface="Century Gothic" pitchFamily="34" charset="0"/>
              </a:rPr>
              <a:t>The </a:t>
            </a:r>
            <a:r>
              <a:rPr lang="en-US" sz="1900" dirty="0">
                <a:solidFill>
                  <a:srgbClr val="002060"/>
                </a:solidFill>
                <a:latin typeface="Century Gothic" pitchFamily="34" charset="0"/>
              </a:rPr>
              <a:t>waste is untreated, and </a:t>
            </a:r>
            <a:r>
              <a:rPr lang="en-US" sz="1900" dirty="0" smtClean="0">
                <a:solidFill>
                  <a:srgbClr val="002060"/>
                </a:solidFill>
                <a:latin typeface="Century Gothic" pitchFamily="34" charset="0"/>
              </a:rPr>
              <a:t>not segregated</a:t>
            </a:r>
            <a:r>
              <a:rPr lang="en-US" sz="1900" dirty="0">
                <a:solidFill>
                  <a:srgbClr val="002060"/>
                </a:solidFill>
                <a:latin typeface="Century Gothic" pitchFamily="34" charset="0"/>
              </a:rPr>
              <a:t>.</a:t>
            </a:r>
          </a:p>
          <a:p>
            <a:pPr algn="just">
              <a:lnSpc>
                <a:spcPct val="200000"/>
              </a:lnSpc>
            </a:pPr>
            <a:r>
              <a:rPr lang="en-US" sz="1900" dirty="0" smtClean="0">
                <a:solidFill>
                  <a:srgbClr val="002060"/>
                </a:solidFill>
                <a:latin typeface="Century Gothic" pitchFamily="34" charset="0"/>
              </a:rPr>
              <a:t>It </a:t>
            </a:r>
            <a:r>
              <a:rPr lang="en-US" sz="1900" dirty="0">
                <a:solidFill>
                  <a:srgbClr val="002060"/>
                </a:solidFill>
                <a:latin typeface="Century Gothic" pitchFamily="34" charset="0"/>
              </a:rPr>
              <a:t>is the breeding ground </a:t>
            </a:r>
            <a:r>
              <a:rPr lang="en-US" sz="1900" dirty="0" smtClean="0">
                <a:solidFill>
                  <a:srgbClr val="002060"/>
                </a:solidFill>
                <a:latin typeface="Century Gothic" pitchFamily="34" charset="0"/>
              </a:rPr>
              <a:t>for files</a:t>
            </a:r>
            <a:r>
              <a:rPr lang="en-US" sz="1900" dirty="0">
                <a:solidFill>
                  <a:srgbClr val="002060"/>
                </a:solidFill>
                <a:latin typeface="Century Gothic" pitchFamily="34" charset="0"/>
              </a:rPr>
              <a:t>, rats, and other insects </a:t>
            </a:r>
            <a:r>
              <a:rPr lang="en-US" sz="1900" dirty="0" smtClean="0">
                <a:solidFill>
                  <a:srgbClr val="002060"/>
                </a:solidFill>
                <a:latin typeface="Century Gothic" pitchFamily="34" charset="0"/>
              </a:rPr>
              <a:t>that spread </a:t>
            </a:r>
            <a:r>
              <a:rPr lang="en-US" sz="1900" dirty="0">
                <a:solidFill>
                  <a:srgbClr val="002060"/>
                </a:solidFill>
                <a:latin typeface="Century Gothic" pitchFamily="34" charset="0"/>
              </a:rPr>
              <a:t>disease.</a:t>
            </a:r>
          </a:p>
          <a:p>
            <a:pPr algn="just">
              <a:lnSpc>
                <a:spcPct val="200000"/>
              </a:lnSpc>
            </a:pPr>
            <a:r>
              <a:rPr lang="en-US" sz="1900" dirty="0" smtClean="0">
                <a:solidFill>
                  <a:srgbClr val="002060"/>
                </a:solidFill>
                <a:latin typeface="Century Gothic" pitchFamily="34" charset="0"/>
              </a:rPr>
              <a:t>The </a:t>
            </a:r>
            <a:r>
              <a:rPr lang="en-US" sz="1900" dirty="0">
                <a:solidFill>
                  <a:srgbClr val="002060"/>
                </a:solidFill>
                <a:latin typeface="Century Gothic" pitchFamily="34" charset="0"/>
              </a:rPr>
              <a:t>rainwater run-off </a:t>
            </a:r>
            <a:r>
              <a:rPr lang="en-US" sz="1900" dirty="0" smtClean="0">
                <a:solidFill>
                  <a:srgbClr val="002060"/>
                </a:solidFill>
                <a:latin typeface="Century Gothic" pitchFamily="34" charset="0"/>
              </a:rPr>
              <a:t>from these </a:t>
            </a:r>
            <a:r>
              <a:rPr lang="en-US" sz="1900" dirty="0">
                <a:solidFill>
                  <a:srgbClr val="002060"/>
                </a:solidFill>
                <a:latin typeface="Century Gothic" pitchFamily="34" charset="0"/>
              </a:rPr>
              <a:t>dumps </a:t>
            </a:r>
            <a:r>
              <a:rPr lang="en-US" sz="1900" dirty="0" smtClean="0">
                <a:solidFill>
                  <a:srgbClr val="002060"/>
                </a:solidFill>
                <a:latin typeface="Century Gothic" pitchFamily="34" charset="0"/>
              </a:rPr>
              <a:t>contaminates nearby </a:t>
            </a:r>
            <a:r>
              <a:rPr lang="en-US" sz="1900" dirty="0">
                <a:solidFill>
                  <a:srgbClr val="002060"/>
                </a:solidFill>
                <a:latin typeface="Century Gothic" pitchFamily="34" charset="0"/>
              </a:rPr>
              <a:t>land and water, </a:t>
            </a:r>
            <a:r>
              <a:rPr lang="en-US" sz="1900" dirty="0" smtClean="0">
                <a:solidFill>
                  <a:srgbClr val="002060"/>
                </a:solidFill>
                <a:latin typeface="Century Gothic" pitchFamily="34" charset="0"/>
              </a:rPr>
              <a:t>thereby spreading </a:t>
            </a:r>
            <a:r>
              <a:rPr lang="en-US" sz="1900" dirty="0">
                <a:solidFill>
                  <a:srgbClr val="002060"/>
                </a:solidFill>
                <a:latin typeface="Century Gothic" pitchFamily="34" charset="0"/>
              </a:rPr>
              <a:t>disease. In </a:t>
            </a:r>
            <a:r>
              <a:rPr lang="en-US" sz="1900" dirty="0" smtClean="0">
                <a:solidFill>
                  <a:srgbClr val="002060"/>
                </a:solidFill>
                <a:latin typeface="Century Gothic" pitchFamily="34" charset="0"/>
              </a:rPr>
              <a:t>some countries</a:t>
            </a:r>
            <a:r>
              <a:rPr lang="en-US" sz="1900" dirty="0">
                <a:solidFill>
                  <a:srgbClr val="002060"/>
                </a:solidFill>
                <a:latin typeface="Century Gothic" pitchFamily="34" charset="0"/>
              </a:rPr>
              <a:t>, open dumps are </a:t>
            </a:r>
            <a:r>
              <a:rPr lang="en-US" sz="1900" dirty="0" smtClean="0">
                <a:solidFill>
                  <a:srgbClr val="002060"/>
                </a:solidFill>
                <a:latin typeface="Century Gothic" pitchFamily="34" charset="0"/>
              </a:rPr>
              <a:t>being phased </a:t>
            </a:r>
            <a:r>
              <a:rPr lang="en-US" sz="1900" dirty="0">
                <a:solidFill>
                  <a:srgbClr val="002060"/>
                </a:solidFill>
                <a:latin typeface="Century Gothic" pitchFamily="34" charset="0"/>
              </a:rPr>
              <a:t>out.</a:t>
            </a:r>
            <a:endParaRPr lang="en-IN" sz="1900" dirty="0">
              <a:solidFill>
                <a:srgbClr val="002060"/>
              </a:solidFill>
              <a:latin typeface="Century Gothic" pitchFamily="34" charset="0"/>
            </a:endParaRPr>
          </a:p>
        </p:txBody>
      </p:sp>
      <p:pic>
        <p:nvPicPr>
          <p:cNvPr id="4" name="Picture 2" descr="What is Sanitary Landfill and Difference Between Sanitary Landfill and Open  Dumping - Conserve Energy Futu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57818" y="1428736"/>
            <a:ext cx="3615704" cy="2406703"/>
          </a:xfrm>
          <a:prstGeom prst="rect">
            <a:avLst/>
          </a:prstGeom>
          <a:noFill/>
          <a:extLst>
            <a:ext uri="{909E8E84-426E-40DD-AFC4-6F175D3DCCD1}">
              <a14:hiddenFill xmlns:a14="http://schemas.microsoft.com/office/drawing/2010/main">
                <a:solidFill>
                  <a:srgbClr val="FFFFFF"/>
                </a:solidFill>
              </a14:hiddenFill>
            </a:ext>
          </a:extLst>
        </p:spPr>
      </p:pic>
      <p:pic>
        <p:nvPicPr>
          <p:cNvPr id="5" name="Content Placeholder 3"/>
          <p:cNvPicPr>
            <a:picLocks noChangeAspect="1"/>
          </p:cNvPicPr>
          <p:nvPr/>
        </p:nvPicPr>
        <p:blipFill>
          <a:blip r:embed="rId3"/>
          <a:stretch>
            <a:fillRect/>
          </a:stretch>
        </p:blipFill>
        <p:spPr>
          <a:xfrm>
            <a:off x="5357818" y="4071942"/>
            <a:ext cx="3649974" cy="2428892"/>
          </a:xfrm>
          <a:prstGeom prst="rect">
            <a:avLst/>
          </a:prstGeom>
        </p:spPr>
      </p:pic>
    </p:spTree>
    <p:extLst>
      <p:ext uri="{BB962C8B-B14F-4D97-AF65-F5344CB8AC3E}">
        <p14:creationId xmlns:p14="http://schemas.microsoft.com/office/powerpoint/2010/main" val="318959813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SEA DUMPING PROCESS</a:t>
            </a:r>
            <a:endParaRPr lang="en-IN" dirty="0"/>
          </a:p>
        </p:txBody>
      </p:sp>
      <p:sp>
        <p:nvSpPr>
          <p:cNvPr id="3" name="Content Placeholder 2"/>
          <p:cNvSpPr>
            <a:spLocks noGrp="1"/>
          </p:cNvSpPr>
          <p:nvPr>
            <p:ph idx="1"/>
          </p:nvPr>
        </p:nvSpPr>
        <p:spPr>
          <a:xfrm>
            <a:off x="214282" y="1142984"/>
            <a:ext cx="5357850" cy="5500726"/>
          </a:xfrm>
        </p:spPr>
        <p:txBody>
          <a:bodyPr>
            <a:normAutofit fontScale="70000" lnSpcReduction="20000"/>
          </a:bodyPr>
          <a:lstStyle/>
          <a:p>
            <a:pPr algn="just"/>
            <a:r>
              <a:rPr lang="en-US" dirty="0" smtClean="0">
                <a:solidFill>
                  <a:srgbClr val="C00000"/>
                </a:solidFill>
                <a:latin typeface="Century Gothic" pitchFamily="34" charset="0"/>
              </a:rPr>
              <a:t>SEA DUMPING PROCESS:</a:t>
            </a:r>
          </a:p>
          <a:p>
            <a:pPr algn="just">
              <a:lnSpc>
                <a:spcPct val="170000"/>
              </a:lnSpc>
            </a:pPr>
            <a:r>
              <a:rPr lang="en-US" dirty="0" smtClean="0">
                <a:solidFill>
                  <a:srgbClr val="002060"/>
                </a:solidFill>
                <a:latin typeface="Century Gothic" pitchFamily="34" charset="0"/>
              </a:rPr>
              <a:t>This </a:t>
            </a:r>
            <a:r>
              <a:rPr lang="en-US" dirty="0">
                <a:solidFill>
                  <a:srgbClr val="002060"/>
                </a:solidFill>
                <a:latin typeface="Century Gothic" pitchFamily="34" charset="0"/>
              </a:rPr>
              <a:t>sea dumping process can be carried out only in coastal cities. This is very costly procedure and not environment friendly</a:t>
            </a:r>
            <a:r>
              <a:rPr lang="en-US" dirty="0" smtClean="0">
                <a:solidFill>
                  <a:srgbClr val="002060"/>
                </a:solidFill>
                <a:latin typeface="Century Gothic" pitchFamily="34" charset="0"/>
              </a:rPr>
              <a:t>.</a:t>
            </a:r>
          </a:p>
          <a:p>
            <a:pPr algn="just">
              <a:lnSpc>
                <a:spcPct val="170000"/>
              </a:lnSpc>
            </a:pPr>
            <a:r>
              <a:rPr lang="en-US" dirty="0">
                <a:solidFill>
                  <a:srgbClr val="002060"/>
                </a:solidFill>
                <a:latin typeface="Century Gothic" pitchFamily="34" charset="0"/>
              </a:rPr>
              <a:t>It consists of dumping materials from land or from a vessel, or discharging them through a pipe into marine waters. Ocean waste disposal is purposeful as opposed to accidental. The discharge is directly to marine waters as opposed to indirectly through rivers or groundwater.</a:t>
            </a:r>
            <a:endParaRPr lang="en-IN" dirty="0">
              <a:solidFill>
                <a:srgbClr val="002060"/>
              </a:solidFill>
              <a:latin typeface="Century Gothic" pitchFamily="34" charset="0"/>
            </a:endParaRPr>
          </a:p>
        </p:txBody>
      </p:sp>
      <p:pic>
        <p:nvPicPr>
          <p:cNvPr id="4" name="Content Placeholder 5"/>
          <p:cNvPicPr>
            <a:picLocks noChangeAspect="1"/>
          </p:cNvPicPr>
          <p:nvPr/>
        </p:nvPicPr>
        <p:blipFill>
          <a:blip r:embed="rId2"/>
          <a:stretch>
            <a:fillRect/>
          </a:stretch>
        </p:blipFill>
        <p:spPr>
          <a:xfrm>
            <a:off x="5929322" y="1428736"/>
            <a:ext cx="3033633" cy="1949346"/>
          </a:xfrm>
          <a:prstGeom prst="rect">
            <a:avLst/>
          </a:prstGeom>
        </p:spPr>
      </p:pic>
      <p:pic>
        <p:nvPicPr>
          <p:cNvPr id="5" name="Picture 2" descr="Solutions for Ocean Pollution | LoveToKnow"/>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29322" y="3571876"/>
            <a:ext cx="3103674" cy="20717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931545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LANDFILLS</a:t>
            </a:r>
            <a:endParaRPr lang="en-IN" dirty="0"/>
          </a:p>
        </p:txBody>
      </p:sp>
      <p:sp>
        <p:nvSpPr>
          <p:cNvPr id="3" name="Content Placeholder 2"/>
          <p:cNvSpPr>
            <a:spLocks noGrp="1"/>
          </p:cNvSpPr>
          <p:nvPr>
            <p:ph idx="1"/>
          </p:nvPr>
        </p:nvSpPr>
        <p:spPr>
          <a:xfrm>
            <a:off x="285720" y="1285860"/>
            <a:ext cx="8572560" cy="5072098"/>
          </a:xfrm>
        </p:spPr>
        <p:txBody>
          <a:bodyPr>
            <a:normAutofit fontScale="70000" lnSpcReduction="20000"/>
          </a:bodyPr>
          <a:lstStyle/>
          <a:p>
            <a:pPr algn="just">
              <a:lnSpc>
                <a:spcPct val="220000"/>
              </a:lnSpc>
            </a:pPr>
            <a:r>
              <a:rPr lang="en-US" dirty="0" smtClean="0">
                <a:solidFill>
                  <a:srgbClr val="002060"/>
                </a:solidFill>
                <a:latin typeface="Century Gothic" pitchFamily="34" charset="0"/>
              </a:rPr>
              <a:t>A landfill may also refer to the ground that has been filled in with soil and rocks instead of waste materials, so that it can be used for a specific purpose, such as for building houses.</a:t>
            </a:r>
          </a:p>
          <a:p>
            <a:pPr algn="just">
              <a:lnSpc>
                <a:spcPct val="220000"/>
              </a:lnSpc>
            </a:pPr>
            <a:r>
              <a:rPr lang="en-US" dirty="0" smtClean="0">
                <a:solidFill>
                  <a:srgbClr val="002060"/>
                </a:solidFill>
                <a:latin typeface="Century Gothic" pitchFamily="34" charset="0"/>
              </a:rPr>
              <a:t>Landfill, also known as a dump or tip, is a site for disposal of waste materials by burial. Older, poorly designed or poorly managed landfills can create a number of adverse environmental impacts such as wind-blown litter, attraction of vermin, and generation of liquid leachate.</a:t>
            </a:r>
            <a:endParaRPr lang="en-IN" dirty="0" smtClean="0">
              <a:solidFill>
                <a:srgbClr val="002060"/>
              </a:solidFill>
              <a:latin typeface="Century Gothic" pitchFamily="34" charset="0"/>
            </a:endParaRPr>
          </a:p>
          <a:p>
            <a:endParaRPr lang="en-IN" dirty="0"/>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9559" y="14362"/>
            <a:ext cx="8229600" cy="1143000"/>
          </a:xfrm>
        </p:spPr>
        <p:txBody>
          <a:bodyPr/>
          <a:lstStyle/>
          <a:p>
            <a:r>
              <a:rPr lang="en-US" dirty="0" smtClean="0"/>
              <a:t>LANDFILL</a:t>
            </a:r>
            <a:endParaRPr lang="en-US" dirty="0"/>
          </a:p>
        </p:txBody>
      </p:sp>
      <p:sp>
        <p:nvSpPr>
          <p:cNvPr id="3" name="Content Placeholder 2"/>
          <p:cNvSpPr>
            <a:spLocks noGrp="1"/>
          </p:cNvSpPr>
          <p:nvPr>
            <p:ph idx="1"/>
          </p:nvPr>
        </p:nvSpPr>
        <p:spPr>
          <a:xfrm>
            <a:off x="107504" y="1124744"/>
            <a:ext cx="4536504" cy="5256584"/>
          </a:xfrm>
        </p:spPr>
        <p:txBody>
          <a:bodyPr>
            <a:noAutofit/>
          </a:bodyPr>
          <a:lstStyle/>
          <a:p>
            <a:pPr marL="0" indent="0" algn="just"/>
            <a:r>
              <a:rPr lang="en-US" sz="1900" dirty="0">
                <a:solidFill>
                  <a:srgbClr val="002060"/>
                </a:solidFill>
                <a:latin typeface="Century Gothic" pitchFamily="34" charset="0"/>
              </a:rPr>
              <a:t>A municipal solid waste landfill (MSWLF) is a discrete area of land or excavation that receives household waste</a:t>
            </a:r>
            <a:r>
              <a:rPr lang="en-US" sz="1900" dirty="0" smtClean="0">
                <a:solidFill>
                  <a:srgbClr val="002060"/>
                </a:solidFill>
                <a:latin typeface="Century Gothic" pitchFamily="34" charset="0"/>
              </a:rPr>
              <a:t>. </a:t>
            </a:r>
          </a:p>
          <a:p>
            <a:pPr marL="0" indent="0" algn="just"/>
            <a:r>
              <a:rPr lang="en-US" sz="1900" dirty="0" smtClean="0">
                <a:solidFill>
                  <a:srgbClr val="002060"/>
                </a:solidFill>
                <a:latin typeface="Century Gothic" pitchFamily="34" charset="0"/>
              </a:rPr>
              <a:t>A </a:t>
            </a:r>
            <a:r>
              <a:rPr lang="en-US" sz="1900" dirty="0">
                <a:solidFill>
                  <a:srgbClr val="002060"/>
                </a:solidFill>
                <a:latin typeface="Century Gothic" pitchFamily="34" charset="0"/>
              </a:rPr>
              <a:t>MSWLF may also receive other types of nonhazardous wastes, such as commercial solid waste, nonhazardous sludge, conditionally exempt small quantity generator waste, and industrial nonhazardous solid waste.</a:t>
            </a:r>
          </a:p>
        </p:txBody>
      </p:sp>
      <p:pic>
        <p:nvPicPr>
          <p:cNvPr id="8" name="Picture 7"/>
          <p:cNvPicPr>
            <a:picLocks noChangeAspect="1"/>
          </p:cNvPicPr>
          <p:nvPr/>
        </p:nvPicPr>
        <p:blipFill>
          <a:blip r:embed="rId3"/>
          <a:stretch>
            <a:fillRect/>
          </a:stretch>
        </p:blipFill>
        <p:spPr>
          <a:xfrm>
            <a:off x="4644008" y="1157362"/>
            <a:ext cx="4499992" cy="5223966"/>
          </a:xfrm>
          <a:prstGeom prst="rect">
            <a:avLst/>
          </a:prstGeom>
        </p:spPr>
      </p:pic>
    </p:spTree>
    <p:extLst>
      <p:ext uri="{BB962C8B-B14F-4D97-AF65-F5344CB8AC3E}">
        <p14:creationId xmlns:p14="http://schemas.microsoft.com/office/powerpoint/2010/main" val="425448518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dirty="0" smtClean="0"/>
              <a:t>KEY ISSUES IN WASTE DISPOSAL </a:t>
            </a:r>
            <a:r>
              <a:rPr lang="en-US" sz="2800" b="0" dirty="0">
                <a:solidFill>
                  <a:schemeClr val="accent2"/>
                </a:solidFill>
                <a:latin typeface="Arial Black" panose="020B0A04020102020204" pitchFamily="34" charset="0"/>
              </a:rPr>
              <a:t/>
            </a:r>
            <a:br>
              <a:rPr lang="en-US" sz="2800" b="0" dirty="0">
                <a:solidFill>
                  <a:schemeClr val="accent2"/>
                </a:solidFill>
                <a:latin typeface="Arial Black" panose="020B0A04020102020204" pitchFamily="34" charset="0"/>
              </a:rPr>
            </a:br>
            <a:endParaRPr lang="en-IN" sz="2800" dirty="0"/>
          </a:p>
        </p:txBody>
      </p:sp>
      <p:sp>
        <p:nvSpPr>
          <p:cNvPr id="3" name="Content Placeholder 2"/>
          <p:cNvSpPr>
            <a:spLocks noGrp="1"/>
          </p:cNvSpPr>
          <p:nvPr>
            <p:ph idx="1"/>
          </p:nvPr>
        </p:nvSpPr>
        <p:spPr>
          <a:xfrm>
            <a:off x="285720" y="1214422"/>
            <a:ext cx="8715436" cy="5286412"/>
          </a:xfrm>
        </p:spPr>
        <p:txBody>
          <a:bodyPr>
            <a:noAutofit/>
          </a:bodyPr>
          <a:lstStyle/>
          <a:p>
            <a:pPr algn="just"/>
            <a:r>
              <a:rPr lang="en-US" sz="1600" dirty="0">
                <a:latin typeface="Century Gothic" pitchFamily="34" charset="0"/>
              </a:rPr>
              <a:t>Disposal is the final element in the SWM system. It is the ultimate fate of all solid wastes, be they residential wastes collected and transported directly to a landfill site, semisolid waste (sludge) from municipal and industrial treatment plants, incinerator residue, compost or other substances from various solid waste processing plants that are of no further use to society. </a:t>
            </a:r>
          </a:p>
          <a:p>
            <a:pPr algn="just"/>
            <a:r>
              <a:rPr lang="en-US" sz="1600" dirty="0">
                <a:latin typeface="Century Gothic" pitchFamily="34" charset="0"/>
              </a:rPr>
              <a:t>It is, therefore, imperative to have a proper plan in place for safe disposal of solid wastes, which involves appropriate handling of residual matter after solid wastes have been processed and the recovery of conversion products/energy has been achieved. </a:t>
            </a:r>
          </a:p>
          <a:p>
            <a:pPr algn="just"/>
            <a:r>
              <a:rPr lang="en-US" sz="1600" dirty="0">
                <a:latin typeface="Century Gothic" pitchFamily="34" charset="0"/>
              </a:rPr>
              <a:t>It follows that an efficient SWM system must provide an environmentally sound disposal option for waste that cannot be reduced, recycled, composted, combusted, or processed further (Ali, et al 1999). </a:t>
            </a:r>
          </a:p>
          <a:p>
            <a:pPr algn="just"/>
            <a:r>
              <a:rPr lang="en-US" sz="1600" dirty="0">
                <a:latin typeface="Century Gothic" pitchFamily="34" charset="0"/>
              </a:rPr>
              <a:t>However, in these days, indiscriminate disposal of wastes in many regions is very common, giving rise to such problems as: </a:t>
            </a:r>
          </a:p>
        </p:txBody>
      </p:sp>
    </p:spTree>
    <p:extLst>
      <p:ext uri="{BB962C8B-B14F-4D97-AF65-F5344CB8AC3E}">
        <p14:creationId xmlns:p14="http://schemas.microsoft.com/office/powerpoint/2010/main" val="16594645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SOLID WASTES SANITARY LANDFILLS</a:t>
            </a:r>
            <a:endParaRPr lang="en-IN" dirty="0"/>
          </a:p>
        </p:txBody>
      </p:sp>
      <p:sp>
        <p:nvSpPr>
          <p:cNvPr id="3" name="Content Placeholder 2"/>
          <p:cNvSpPr>
            <a:spLocks noGrp="1"/>
          </p:cNvSpPr>
          <p:nvPr>
            <p:ph idx="1"/>
          </p:nvPr>
        </p:nvSpPr>
        <p:spPr>
          <a:xfrm>
            <a:off x="0" y="1142984"/>
            <a:ext cx="5143536" cy="5429288"/>
          </a:xfrm>
        </p:spPr>
        <p:txBody>
          <a:bodyPr>
            <a:normAutofit fontScale="85000" lnSpcReduction="10000"/>
          </a:bodyPr>
          <a:lstStyle/>
          <a:p>
            <a:pPr algn="just">
              <a:lnSpc>
                <a:spcPct val="200000"/>
              </a:lnSpc>
            </a:pPr>
            <a:r>
              <a:rPr lang="en-US" sz="1800" dirty="0">
                <a:solidFill>
                  <a:srgbClr val="002060"/>
                </a:solidFill>
                <a:latin typeface="Century Gothic" pitchFamily="34" charset="0"/>
              </a:rPr>
              <a:t>Solid wastes sanitary landfills process is simple, clean and effective. In this procedure, layers are compressed with some mechanical equipment and covered with earth, leveled, and compacted</a:t>
            </a:r>
            <a:r>
              <a:rPr lang="en-US" sz="1800" dirty="0" smtClean="0">
                <a:solidFill>
                  <a:srgbClr val="002060"/>
                </a:solidFill>
                <a:latin typeface="Century Gothic" pitchFamily="34" charset="0"/>
              </a:rPr>
              <a:t>.</a:t>
            </a:r>
          </a:p>
          <a:p>
            <a:pPr algn="just">
              <a:lnSpc>
                <a:spcPct val="200000"/>
              </a:lnSpc>
            </a:pPr>
            <a:r>
              <a:rPr lang="en-US" sz="1800" dirty="0" smtClean="0">
                <a:solidFill>
                  <a:srgbClr val="002060"/>
                </a:solidFill>
                <a:latin typeface="Century Gothic" pitchFamily="34" charset="0"/>
              </a:rPr>
              <a:t> </a:t>
            </a:r>
            <a:r>
              <a:rPr lang="en-US" sz="1800" dirty="0">
                <a:solidFill>
                  <a:srgbClr val="002060"/>
                </a:solidFill>
                <a:latin typeface="Century Gothic" pitchFamily="34" charset="0"/>
              </a:rPr>
              <a:t>A deep trench of 3 to 5 m is excavated and micro-organisms act on the organic matter and degrade them</a:t>
            </a:r>
            <a:r>
              <a:rPr lang="en-US" sz="1800" dirty="0" smtClean="0">
                <a:solidFill>
                  <a:srgbClr val="002060"/>
                </a:solidFill>
                <a:latin typeface="Century Gothic" pitchFamily="34" charset="0"/>
              </a:rPr>
              <a:t>.</a:t>
            </a:r>
          </a:p>
          <a:p>
            <a:pPr algn="just">
              <a:lnSpc>
                <a:spcPct val="200000"/>
              </a:lnSpc>
            </a:pPr>
            <a:r>
              <a:rPr lang="en-US" sz="1800" dirty="0" smtClean="0">
                <a:solidFill>
                  <a:srgbClr val="002060"/>
                </a:solidFill>
                <a:latin typeface="Century Gothic" pitchFamily="34" charset="0"/>
              </a:rPr>
              <a:t>Sanitary Landfills are designed to greatly reduce or eliminate the risks that waste disposal may pose to the public health and environmental quality. </a:t>
            </a:r>
            <a:endParaRPr lang="en-IN" sz="1800" dirty="0" smtClean="0">
              <a:solidFill>
                <a:srgbClr val="002060"/>
              </a:solidFill>
              <a:latin typeface="Century Gothic" pitchFamily="34" charset="0"/>
            </a:endParaRPr>
          </a:p>
          <a:p>
            <a:pPr algn="just">
              <a:lnSpc>
                <a:spcPct val="200000"/>
              </a:lnSpc>
            </a:pPr>
            <a:endParaRPr lang="en-IN" sz="1800" dirty="0">
              <a:latin typeface="Century Gothic" pitchFamily="34" charset="0"/>
            </a:endParaRPr>
          </a:p>
        </p:txBody>
      </p:sp>
    </p:spTree>
    <p:extLst>
      <p:ext uri="{BB962C8B-B14F-4D97-AF65-F5344CB8AC3E}">
        <p14:creationId xmlns:p14="http://schemas.microsoft.com/office/powerpoint/2010/main" val="5895973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lan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188640"/>
            <a:ext cx="8316459" cy="468052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557320" y="5013176"/>
            <a:ext cx="8407167" cy="1200329"/>
          </a:xfrm>
          <a:prstGeom prst="rect">
            <a:avLst/>
          </a:prstGeom>
        </p:spPr>
        <p:txBody>
          <a:bodyPr wrap="square">
            <a:spAutoFit/>
          </a:bodyPr>
          <a:lstStyle/>
          <a:p>
            <a:r>
              <a:rPr lang="en-IN"/>
              <a:t>This cross-section drawing shows the structure of a municipal solid waste landfill. The arrows indicate the flow of leachate. A: groundwater; B: compacted clay; C: plastic liner; D: leachate collection pipe; E: geotextile mat; F: gravel; G: drainage layer; H: soil; I: old cells; J: new cells; K: leachate pond</a:t>
            </a:r>
          </a:p>
        </p:txBody>
      </p:sp>
    </p:spTree>
    <p:extLst>
      <p:ext uri="{BB962C8B-B14F-4D97-AF65-F5344CB8AC3E}">
        <p14:creationId xmlns:p14="http://schemas.microsoft.com/office/powerpoint/2010/main" val="183133912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t>Parts of a Landfill</a:t>
            </a:r>
            <a:endParaRPr lang="en-IN"/>
          </a:p>
        </p:txBody>
      </p:sp>
      <p:sp>
        <p:nvSpPr>
          <p:cNvPr id="3" name="Content Placeholder 2"/>
          <p:cNvSpPr>
            <a:spLocks noGrp="1"/>
          </p:cNvSpPr>
          <p:nvPr>
            <p:ph idx="1"/>
          </p:nvPr>
        </p:nvSpPr>
        <p:spPr/>
        <p:txBody>
          <a:bodyPr>
            <a:normAutofit fontScale="70000" lnSpcReduction="20000"/>
          </a:bodyPr>
          <a:lstStyle/>
          <a:p>
            <a:r>
              <a:rPr lang="en-US"/>
              <a:t>plastic liners (C): separate trash and subsequent leachate from groundwater</a:t>
            </a:r>
          </a:p>
          <a:p>
            <a:r>
              <a:rPr lang="en-US"/>
              <a:t>cells (I and J): where the trash is stored within the landfill</a:t>
            </a:r>
          </a:p>
          <a:p>
            <a:r>
              <a:rPr lang="en-US"/>
              <a:t>stormwater drainage systems (G): collect rainwater that falls on the landfill</a:t>
            </a:r>
          </a:p>
          <a:p>
            <a:r>
              <a:rPr lang="en-US"/>
              <a:t>leachate collection systems (D and K): collect water that has percolated through the landfill itself and contains contaminating substances (leachate)</a:t>
            </a:r>
          </a:p>
          <a:p>
            <a:r>
              <a:rPr lang="en-US"/>
              <a:t>methane collection systems: collect methane gas that is formed during the breakdown of trash</a:t>
            </a:r>
          </a:p>
          <a:p>
            <a:r>
              <a:rPr lang="en-US"/>
              <a:t>covering or caps: seal off the top of the landfill</a:t>
            </a:r>
            <a:endParaRPr lang="en-IN"/>
          </a:p>
        </p:txBody>
      </p:sp>
    </p:spTree>
    <p:extLst>
      <p:ext uri="{BB962C8B-B14F-4D97-AF65-F5344CB8AC3E}">
        <p14:creationId xmlns:p14="http://schemas.microsoft.com/office/powerpoint/2010/main" val="218209130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512" y="0"/>
            <a:ext cx="8229600" cy="1143000"/>
          </a:xfrm>
        </p:spPr>
        <p:txBody>
          <a:bodyPr/>
          <a:lstStyle/>
          <a:p>
            <a:r>
              <a:rPr lang="en-US" dirty="0" smtClean="0"/>
              <a:t>CLAY </a:t>
            </a:r>
            <a:endParaRPr lang="en-US" dirty="0"/>
          </a:p>
        </p:txBody>
      </p:sp>
      <p:sp>
        <p:nvSpPr>
          <p:cNvPr id="3" name="Content Placeholder 2"/>
          <p:cNvSpPr>
            <a:spLocks noGrp="1"/>
          </p:cNvSpPr>
          <p:nvPr>
            <p:ph idx="1"/>
          </p:nvPr>
        </p:nvSpPr>
        <p:spPr>
          <a:xfrm>
            <a:off x="309265" y="1096208"/>
            <a:ext cx="8640960" cy="1584175"/>
          </a:xfrm>
        </p:spPr>
        <p:txBody>
          <a:bodyPr>
            <a:normAutofit/>
          </a:bodyPr>
          <a:lstStyle/>
          <a:p>
            <a:pPr marL="0" indent="0" algn="just"/>
            <a:r>
              <a:rPr lang="en-US" sz="2000" dirty="0" smtClean="0">
                <a:solidFill>
                  <a:srgbClr val="002060"/>
                </a:solidFill>
                <a:latin typeface="Century Gothic" pitchFamily="34" charset="0"/>
              </a:rPr>
              <a:t>Clay </a:t>
            </a:r>
            <a:r>
              <a:rPr lang="en-US" sz="2000" dirty="0">
                <a:solidFill>
                  <a:srgbClr val="002060"/>
                </a:solidFill>
                <a:latin typeface="Century Gothic" pitchFamily="34" charset="0"/>
              </a:rPr>
              <a:t>soils are widely accepted as major components of lining systems in </a:t>
            </a:r>
            <a:r>
              <a:rPr lang="en-US" sz="2000" dirty="0" smtClean="0">
                <a:solidFill>
                  <a:srgbClr val="002060"/>
                </a:solidFill>
                <a:latin typeface="Century Gothic" pitchFamily="34" charset="0"/>
              </a:rPr>
              <a:t>waste containment barriers due to its impermeable nature having the value is less than 10^-6 cm/sec. </a:t>
            </a:r>
            <a:endParaRPr lang="en-US" sz="2000" dirty="0">
              <a:solidFill>
                <a:srgbClr val="002060"/>
              </a:solidFill>
              <a:latin typeface="Century Gothic" pitchFamily="34" charset="0"/>
            </a:endParaRPr>
          </a:p>
        </p:txBody>
      </p:sp>
      <p:sp>
        <p:nvSpPr>
          <p:cNvPr id="4" name="TextBox 3"/>
          <p:cNvSpPr txBox="1"/>
          <p:nvPr/>
        </p:nvSpPr>
        <p:spPr>
          <a:xfrm>
            <a:off x="285720" y="2445807"/>
            <a:ext cx="3672408" cy="4555093"/>
          </a:xfrm>
          <a:prstGeom prst="rect">
            <a:avLst/>
          </a:prstGeom>
          <a:noFill/>
        </p:spPr>
        <p:txBody>
          <a:bodyPr wrap="square" rtlCol="0">
            <a:spAutoFit/>
          </a:bodyPr>
          <a:lstStyle/>
          <a:p>
            <a:pPr marL="342900" indent="-342900"/>
            <a:r>
              <a:rPr lang="en-US" sz="1600" b="1" dirty="0" smtClean="0">
                <a:solidFill>
                  <a:srgbClr val="C00000"/>
                </a:solidFill>
                <a:latin typeface="Century Gothic" pitchFamily="34" charset="0"/>
              </a:rPr>
              <a:t>ADVANTAGES:</a:t>
            </a:r>
          </a:p>
          <a:p>
            <a:pPr marL="342900" indent="-342900"/>
            <a:endParaRPr lang="en-US" sz="1600" b="1" dirty="0" smtClean="0">
              <a:solidFill>
                <a:srgbClr val="C00000"/>
              </a:solidFill>
              <a:latin typeface="Century Gothic" pitchFamily="34" charset="0"/>
            </a:endParaRPr>
          </a:p>
          <a:p>
            <a:pPr marL="342900" indent="-342900">
              <a:buFont typeface="+mj-lt"/>
              <a:buAutoNum type="arabicPeriod"/>
            </a:pPr>
            <a:r>
              <a:rPr lang="en-US" sz="1600" dirty="0" smtClean="0">
                <a:solidFill>
                  <a:srgbClr val="002060"/>
                </a:solidFill>
                <a:latin typeface="Century Gothic" pitchFamily="34" charset="0"/>
              </a:rPr>
              <a:t>Low hydraulic conductivity</a:t>
            </a:r>
          </a:p>
          <a:p>
            <a:pPr marL="342900" indent="-342900">
              <a:buFont typeface="+mj-lt"/>
              <a:buAutoNum type="arabicPeriod"/>
            </a:pPr>
            <a:r>
              <a:rPr lang="en-US" sz="1600" dirty="0">
                <a:solidFill>
                  <a:srgbClr val="002060"/>
                </a:solidFill>
                <a:latin typeface="Century Gothic" pitchFamily="34" charset="0"/>
              </a:rPr>
              <a:t>High Attenuation of </a:t>
            </a:r>
            <a:r>
              <a:rPr lang="en-US" sz="1600" dirty="0" smtClean="0">
                <a:solidFill>
                  <a:srgbClr val="002060"/>
                </a:solidFill>
                <a:latin typeface="Century Gothic" pitchFamily="34" charset="0"/>
              </a:rPr>
              <a:t>Chemicals</a:t>
            </a:r>
          </a:p>
          <a:p>
            <a:pPr marL="342900" indent="-342900">
              <a:buFont typeface="+mj-lt"/>
              <a:buAutoNum type="arabicPeriod"/>
            </a:pPr>
            <a:r>
              <a:rPr lang="en-US" sz="1600" dirty="0">
                <a:solidFill>
                  <a:srgbClr val="002060"/>
                </a:solidFill>
                <a:latin typeface="Century Gothic" pitchFamily="34" charset="0"/>
              </a:rPr>
              <a:t>Low </a:t>
            </a:r>
            <a:r>
              <a:rPr lang="en-US" sz="1600" dirty="0" smtClean="0">
                <a:solidFill>
                  <a:srgbClr val="002060"/>
                </a:solidFill>
                <a:latin typeface="Century Gothic" pitchFamily="34" charset="0"/>
              </a:rPr>
              <a:t>Diffusivity</a:t>
            </a:r>
          </a:p>
          <a:p>
            <a:pPr marL="342900" indent="-342900">
              <a:buFont typeface="+mj-lt"/>
              <a:buAutoNum type="arabicPeriod"/>
            </a:pPr>
            <a:r>
              <a:rPr lang="en-US" sz="1600" dirty="0" smtClean="0">
                <a:solidFill>
                  <a:srgbClr val="002060"/>
                </a:solidFill>
                <a:latin typeface="Century Gothic" pitchFamily="34" charset="0"/>
              </a:rPr>
              <a:t>Ductility</a:t>
            </a:r>
          </a:p>
          <a:p>
            <a:pPr marL="342900" indent="-342900">
              <a:buFont typeface="+mj-lt"/>
              <a:buAutoNum type="arabicPeriod"/>
            </a:pPr>
            <a:r>
              <a:rPr lang="en-US" sz="1600" dirty="0" smtClean="0">
                <a:solidFill>
                  <a:srgbClr val="002060"/>
                </a:solidFill>
                <a:latin typeface="Century Gothic" pitchFamily="34" charset="0"/>
              </a:rPr>
              <a:t>Slope stability</a:t>
            </a:r>
          </a:p>
          <a:p>
            <a:pPr marL="342900" indent="-342900">
              <a:buFont typeface="+mj-lt"/>
              <a:buAutoNum type="arabicPeriod"/>
            </a:pPr>
            <a:r>
              <a:rPr lang="en-US" sz="1600" dirty="0">
                <a:solidFill>
                  <a:srgbClr val="002060"/>
                </a:solidFill>
                <a:latin typeface="Century Gothic" pitchFamily="34" charset="0"/>
              </a:rPr>
              <a:t>Adequate Interface </a:t>
            </a:r>
            <a:r>
              <a:rPr lang="en-US" sz="1600" dirty="0" smtClean="0">
                <a:solidFill>
                  <a:srgbClr val="002060"/>
                </a:solidFill>
                <a:latin typeface="Century Gothic" pitchFamily="34" charset="0"/>
              </a:rPr>
              <a:t>Strength</a:t>
            </a:r>
          </a:p>
          <a:p>
            <a:pPr marL="342900" indent="-342900">
              <a:buFont typeface="+mj-lt"/>
              <a:buAutoNum type="arabicPeriod"/>
            </a:pPr>
            <a:r>
              <a:rPr lang="en-US" sz="1600" dirty="0">
                <a:solidFill>
                  <a:srgbClr val="002060"/>
                </a:solidFill>
                <a:latin typeface="Century Gothic" pitchFamily="34" charset="0"/>
              </a:rPr>
              <a:t>Long Term </a:t>
            </a:r>
            <a:r>
              <a:rPr lang="en-US" sz="1600" dirty="0" smtClean="0">
                <a:solidFill>
                  <a:srgbClr val="002060"/>
                </a:solidFill>
                <a:latin typeface="Century Gothic" pitchFamily="34" charset="0"/>
              </a:rPr>
              <a:t>Stability</a:t>
            </a:r>
          </a:p>
          <a:p>
            <a:pPr marL="342900" indent="-342900">
              <a:buFont typeface="+mj-lt"/>
              <a:buAutoNum type="arabicPeriod"/>
            </a:pPr>
            <a:r>
              <a:rPr lang="en-US" sz="1600" dirty="0" smtClean="0">
                <a:solidFill>
                  <a:srgbClr val="002060"/>
                </a:solidFill>
                <a:latin typeface="Century Gothic" pitchFamily="34" charset="0"/>
              </a:rPr>
              <a:t>Constructability</a:t>
            </a:r>
          </a:p>
          <a:p>
            <a:pPr marL="342900" indent="-342900">
              <a:buFont typeface="+mj-lt"/>
              <a:buAutoNum type="arabicPeriod"/>
            </a:pPr>
            <a:endParaRPr lang="en-US" sz="1600" dirty="0" smtClean="0">
              <a:solidFill>
                <a:srgbClr val="002060"/>
              </a:solidFill>
              <a:latin typeface="Century Gothic" pitchFamily="34" charset="0"/>
            </a:endParaRPr>
          </a:p>
          <a:p>
            <a:pPr marL="342900" indent="-342900"/>
            <a:r>
              <a:rPr lang="en-US" sz="1600" b="1" dirty="0" smtClean="0">
                <a:solidFill>
                  <a:srgbClr val="C00000"/>
                </a:solidFill>
                <a:latin typeface="Century Gothic" pitchFamily="34" charset="0"/>
              </a:rPr>
              <a:t>DISADVANTAGES:</a:t>
            </a:r>
          </a:p>
          <a:p>
            <a:pPr marL="342900" indent="-342900"/>
            <a:endParaRPr lang="en-US" sz="1600" b="1" dirty="0" smtClean="0">
              <a:solidFill>
                <a:srgbClr val="C00000"/>
              </a:solidFill>
              <a:latin typeface="Century Gothic" pitchFamily="34" charset="0"/>
            </a:endParaRPr>
          </a:p>
          <a:p>
            <a:pPr marL="342900" indent="-342900">
              <a:buFont typeface="+mj-lt"/>
              <a:buAutoNum type="arabicPeriod"/>
            </a:pPr>
            <a:r>
              <a:rPr lang="en-US" sz="1600" dirty="0" smtClean="0">
                <a:solidFill>
                  <a:srgbClr val="002060"/>
                </a:solidFill>
                <a:latin typeface="Century Gothic" pitchFamily="34" charset="0"/>
              </a:rPr>
              <a:t>Desiccation cracking</a:t>
            </a:r>
          </a:p>
          <a:p>
            <a:pPr marL="342900" indent="-342900">
              <a:buFont typeface="+mj-lt"/>
              <a:buAutoNum type="arabicPeriod"/>
            </a:pPr>
            <a:r>
              <a:rPr lang="en-US" sz="1600" dirty="0">
                <a:solidFill>
                  <a:srgbClr val="002060"/>
                </a:solidFill>
                <a:latin typeface="Century Gothic" pitchFamily="34" charset="0"/>
              </a:rPr>
              <a:t>Freeze-thaw </a:t>
            </a:r>
            <a:r>
              <a:rPr lang="en-US" sz="1600" dirty="0" smtClean="0">
                <a:solidFill>
                  <a:srgbClr val="002060"/>
                </a:solidFill>
                <a:latin typeface="Century Gothic" pitchFamily="34" charset="0"/>
              </a:rPr>
              <a:t>cracking</a:t>
            </a:r>
          </a:p>
          <a:p>
            <a:pPr marL="342900" indent="-342900">
              <a:buFont typeface="+mj-lt"/>
              <a:buAutoNum type="arabicPeriod"/>
            </a:pPr>
            <a:r>
              <a:rPr lang="en-US" sz="1600" dirty="0">
                <a:solidFill>
                  <a:srgbClr val="002060"/>
                </a:solidFill>
                <a:latin typeface="Century Gothic" pitchFamily="34" charset="0"/>
              </a:rPr>
              <a:t>Thermal stress </a:t>
            </a:r>
            <a:r>
              <a:rPr lang="en-US" sz="1600" dirty="0" smtClean="0">
                <a:solidFill>
                  <a:srgbClr val="002060"/>
                </a:solidFill>
                <a:latin typeface="Century Gothic" pitchFamily="34" charset="0"/>
              </a:rPr>
              <a:t>cracking</a:t>
            </a:r>
          </a:p>
          <a:p>
            <a:pPr marL="342900" indent="-342900">
              <a:buFont typeface="+mj-lt"/>
              <a:buAutoNum type="arabicPeriod"/>
            </a:pPr>
            <a:r>
              <a:rPr lang="en-US" sz="1600" dirty="0">
                <a:solidFill>
                  <a:srgbClr val="002060"/>
                </a:solidFill>
                <a:latin typeface="Century Gothic" pitchFamily="34" charset="0"/>
              </a:rPr>
              <a:t>Chemical degradation</a:t>
            </a:r>
            <a:endParaRPr lang="en-US" sz="1600" dirty="0" smtClean="0">
              <a:solidFill>
                <a:srgbClr val="002060"/>
              </a:solidFill>
              <a:latin typeface="Century Gothic" pitchFamily="34" charset="0"/>
            </a:endParaRPr>
          </a:p>
          <a:p>
            <a:pPr marL="285750" indent="-285750">
              <a:buFont typeface="Arial" panose="020B0604020202020204" pitchFamily="34" charset="0"/>
              <a:buChar char="•"/>
            </a:pPr>
            <a:endParaRPr lang="en-US" dirty="0"/>
          </a:p>
        </p:txBody>
      </p:sp>
      <p:pic>
        <p:nvPicPr>
          <p:cNvPr id="5" name="Picture 4"/>
          <p:cNvPicPr>
            <a:picLocks noChangeAspect="1"/>
          </p:cNvPicPr>
          <p:nvPr/>
        </p:nvPicPr>
        <p:blipFill>
          <a:blip r:embed="rId2"/>
          <a:stretch>
            <a:fillRect/>
          </a:stretch>
        </p:blipFill>
        <p:spPr>
          <a:xfrm>
            <a:off x="3621633" y="2610683"/>
            <a:ext cx="5328592" cy="3770645"/>
          </a:xfrm>
          <a:prstGeom prst="rect">
            <a:avLst/>
          </a:prstGeom>
        </p:spPr>
      </p:pic>
    </p:spTree>
    <p:extLst>
      <p:ext uri="{BB962C8B-B14F-4D97-AF65-F5344CB8AC3E}">
        <p14:creationId xmlns:p14="http://schemas.microsoft.com/office/powerpoint/2010/main" val="237962252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GEOMEMBRANES</a:t>
            </a:r>
            <a:endParaRPr lang="en-US" dirty="0"/>
          </a:p>
        </p:txBody>
      </p:sp>
      <p:sp>
        <p:nvSpPr>
          <p:cNvPr id="3" name="Content Placeholder 2"/>
          <p:cNvSpPr>
            <a:spLocks noGrp="1"/>
          </p:cNvSpPr>
          <p:nvPr>
            <p:ph idx="1"/>
          </p:nvPr>
        </p:nvSpPr>
        <p:spPr>
          <a:xfrm>
            <a:off x="179512" y="1124744"/>
            <a:ext cx="8964488" cy="1224136"/>
          </a:xfrm>
        </p:spPr>
        <p:txBody>
          <a:bodyPr>
            <a:normAutofit fontScale="70000" lnSpcReduction="20000"/>
          </a:bodyPr>
          <a:lstStyle/>
          <a:p>
            <a:pPr marL="0" indent="0" algn="just"/>
            <a:r>
              <a:rPr lang="en-US" dirty="0">
                <a:solidFill>
                  <a:srgbClr val="002060"/>
                </a:solidFill>
                <a:latin typeface="Century Gothic" pitchFamily="34" charset="0"/>
              </a:rPr>
              <a:t>Geomembranes are also called </a:t>
            </a:r>
            <a:r>
              <a:rPr lang="en-US" dirty="0" smtClean="0">
                <a:solidFill>
                  <a:srgbClr val="002060"/>
                </a:solidFill>
                <a:latin typeface="Century Gothic" pitchFamily="34" charset="0"/>
              </a:rPr>
              <a:t>flexible membrane </a:t>
            </a:r>
            <a:r>
              <a:rPr lang="en-US" dirty="0">
                <a:solidFill>
                  <a:srgbClr val="002060"/>
                </a:solidFill>
                <a:latin typeface="Century Gothic" pitchFamily="34" charset="0"/>
              </a:rPr>
              <a:t>liners (FML). These liners are </a:t>
            </a:r>
            <a:r>
              <a:rPr lang="en-US" dirty="0" smtClean="0">
                <a:solidFill>
                  <a:srgbClr val="002060"/>
                </a:solidFill>
                <a:latin typeface="Century Gothic" pitchFamily="34" charset="0"/>
              </a:rPr>
              <a:t>constructed from </a:t>
            </a:r>
            <a:r>
              <a:rPr lang="en-US" dirty="0">
                <a:solidFill>
                  <a:srgbClr val="002060"/>
                </a:solidFill>
                <a:latin typeface="Century Gothic" pitchFamily="34" charset="0"/>
              </a:rPr>
              <a:t>various plastic materials, including polyvinyl </a:t>
            </a:r>
            <a:r>
              <a:rPr lang="en-US" dirty="0" smtClean="0">
                <a:solidFill>
                  <a:srgbClr val="002060"/>
                </a:solidFill>
                <a:latin typeface="Century Gothic" pitchFamily="34" charset="0"/>
              </a:rPr>
              <a:t>chloride (PVC</a:t>
            </a:r>
            <a:r>
              <a:rPr lang="en-US" dirty="0">
                <a:solidFill>
                  <a:srgbClr val="002060"/>
                </a:solidFill>
                <a:latin typeface="Century Gothic" pitchFamily="34" charset="0"/>
              </a:rPr>
              <a:t>) and high-density polyethylene (HDPE).</a:t>
            </a:r>
          </a:p>
        </p:txBody>
      </p:sp>
      <p:sp>
        <p:nvSpPr>
          <p:cNvPr id="4" name="TextBox 3"/>
          <p:cNvSpPr txBox="1"/>
          <p:nvPr/>
        </p:nvSpPr>
        <p:spPr>
          <a:xfrm>
            <a:off x="179512" y="2354610"/>
            <a:ext cx="4464496" cy="4316566"/>
          </a:xfrm>
          <a:prstGeom prst="rect">
            <a:avLst/>
          </a:prstGeom>
          <a:noFill/>
        </p:spPr>
        <p:txBody>
          <a:bodyPr wrap="square" rtlCol="0">
            <a:spAutoFit/>
          </a:bodyPr>
          <a:lstStyle/>
          <a:p>
            <a:pPr algn="just">
              <a:lnSpc>
                <a:spcPct val="150000"/>
              </a:lnSpc>
            </a:pPr>
            <a:r>
              <a:rPr lang="en-US" sz="1500" b="1" dirty="0" smtClean="0">
                <a:solidFill>
                  <a:srgbClr val="C00000"/>
                </a:solidFill>
                <a:latin typeface="Century Gothic" pitchFamily="34" charset="0"/>
              </a:rPr>
              <a:t>ADVANTAGES OF GEOMEMBRANE:</a:t>
            </a:r>
          </a:p>
          <a:p>
            <a:pPr marL="285750" indent="-285750" algn="just">
              <a:lnSpc>
                <a:spcPct val="150000"/>
              </a:lnSpc>
              <a:buBlip>
                <a:blip r:embed="rId2"/>
              </a:buBlip>
            </a:pPr>
            <a:r>
              <a:rPr lang="en-US" sz="1400" b="1" dirty="0" smtClean="0">
                <a:solidFill>
                  <a:srgbClr val="002060"/>
                </a:solidFill>
                <a:latin typeface="Century Gothic" pitchFamily="34" charset="0"/>
              </a:rPr>
              <a:t>It is thick impervious sheets having thickness 3mm to 5mm approximately and it contains liquid and gases.</a:t>
            </a:r>
          </a:p>
          <a:p>
            <a:pPr marL="285750" indent="-285750" algn="just">
              <a:lnSpc>
                <a:spcPct val="150000"/>
              </a:lnSpc>
              <a:buBlip>
                <a:blip r:embed="rId2"/>
              </a:buBlip>
            </a:pPr>
            <a:r>
              <a:rPr lang="en-US" sz="1400" b="1" dirty="0" smtClean="0">
                <a:solidFill>
                  <a:srgbClr val="002060"/>
                </a:solidFill>
                <a:latin typeface="Century Gothic" pitchFamily="34" charset="0"/>
              </a:rPr>
              <a:t>It </a:t>
            </a:r>
            <a:r>
              <a:rPr lang="en-US" sz="1400" b="1" dirty="0">
                <a:solidFill>
                  <a:srgbClr val="002060"/>
                </a:solidFill>
                <a:latin typeface="Century Gothic" pitchFamily="34" charset="0"/>
              </a:rPr>
              <a:t>is a flexible sheet of polymeric </a:t>
            </a:r>
            <a:r>
              <a:rPr lang="en-US" sz="1400" b="1" dirty="0" smtClean="0">
                <a:solidFill>
                  <a:srgbClr val="002060"/>
                </a:solidFill>
                <a:latin typeface="Century Gothic" pitchFamily="34" charset="0"/>
              </a:rPr>
              <a:t>material and </a:t>
            </a:r>
            <a:r>
              <a:rPr lang="en-US" sz="1400" b="1" dirty="0">
                <a:solidFill>
                  <a:srgbClr val="002060"/>
                </a:solidFill>
                <a:latin typeface="Century Gothic" pitchFamily="34" charset="0"/>
              </a:rPr>
              <a:t>i</a:t>
            </a:r>
            <a:r>
              <a:rPr lang="en-US" sz="1400" b="1" dirty="0" smtClean="0">
                <a:solidFill>
                  <a:srgbClr val="002060"/>
                </a:solidFill>
                <a:latin typeface="Century Gothic" pitchFamily="34" charset="0"/>
              </a:rPr>
              <a:t>s </a:t>
            </a:r>
            <a:r>
              <a:rPr lang="en-US" sz="1400" b="1" dirty="0">
                <a:solidFill>
                  <a:srgbClr val="002060"/>
                </a:solidFill>
                <a:latin typeface="Century Gothic" pitchFamily="34" charset="0"/>
              </a:rPr>
              <a:t>virtually </a:t>
            </a:r>
            <a:r>
              <a:rPr lang="en-US" sz="1400" b="1" dirty="0" smtClean="0">
                <a:solidFill>
                  <a:srgbClr val="002060"/>
                </a:solidFill>
                <a:latin typeface="Century Gothic" pitchFamily="34" charset="0"/>
              </a:rPr>
              <a:t>impermeable.</a:t>
            </a:r>
          </a:p>
          <a:p>
            <a:pPr marL="285750" indent="-285750" algn="just">
              <a:lnSpc>
                <a:spcPct val="150000"/>
              </a:lnSpc>
              <a:buBlip>
                <a:blip r:embed="rId2"/>
              </a:buBlip>
            </a:pPr>
            <a:r>
              <a:rPr lang="en-US" sz="1400" b="1" dirty="0">
                <a:solidFill>
                  <a:srgbClr val="002060"/>
                </a:solidFill>
                <a:latin typeface="Century Gothic" pitchFamily="34" charset="0"/>
              </a:rPr>
              <a:t>Geomembranes are available in the form of </a:t>
            </a:r>
            <a:r>
              <a:rPr lang="en-US" sz="1400" b="1" dirty="0" smtClean="0">
                <a:solidFill>
                  <a:srgbClr val="002060"/>
                </a:solidFill>
                <a:latin typeface="Century Gothic" pitchFamily="34" charset="0"/>
              </a:rPr>
              <a:t>rolls of </a:t>
            </a:r>
            <a:r>
              <a:rPr lang="en-US" sz="1400" b="1" dirty="0">
                <a:solidFill>
                  <a:srgbClr val="002060"/>
                </a:solidFill>
                <a:latin typeface="Century Gothic" pitchFamily="34" charset="0"/>
              </a:rPr>
              <a:t>about 6.5 m </a:t>
            </a:r>
            <a:r>
              <a:rPr lang="en-US" sz="1400" b="1" dirty="0" smtClean="0">
                <a:solidFill>
                  <a:srgbClr val="002060"/>
                </a:solidFill>
                <a:latin typeface="Century Gothic" pitchFamily="34" charset="0"/>
              </a:rPr>
              <a:t>width and </a:t>
            </a:r>
            <a:r>
              <a:rPr lang="en-US" sz="1400" b="1" dirty="0">
                <a:solidFill>
                  <a:srgbClr val="002060"/>
                </a:solidFill>
                <a:latin typeface="Century Gothic" pitchFamily="34" charset="0"/>
              </a:rPr>
              <a:t>150m </a:t>
            </a:r>
            <a:r>
              <a:rPr lang="en-US" sz="1400" b="1" dirty="0" smtClean="0">
                <a:solidFill>
                  <a:srgbClr val="002060"/>
                </a:solidFill>
                <a:latin typeface="Century Gothic" pitchFamily="34" charset="0"/>
              </a:rPr>
              <a:t>length.</a:t>
            </a:r>
          </a:p>
          <a:p>
            <a:pPr marL="285750" indent="-285750" algn="just">
              <a:lnSpc>
                <a:spcPct val="150000"/>
              </a:lnSpc>
              <a:buBlip>
                <a:blip r:embed="rId2"/>
              </a:buBlip>
            </a:pPr>
            <a:r>
              <a:rPr lang="en-US" sz="1400" b="1" dirty="0">
                <a:solidFill>
                  <a:srgbClr val="002060"/>
                </a:solidFill>
                <a:latin typeface="Century Gothic" pitchFamily="34" charset="0"/>
              </a:rPr>
              <a:t>Geomembrane liners are generally </a:t>
            </a:r>
            <a:r>
              <a:rPr lang="en-US" sz="1400" b="1" dirty="0" smtClean="0">
                <a:solidFill>
                  <a:srgbClr val="002060"/>
                </a:solidFill>
                <a:latin typeface="Century Gothic" pitchFamily="34" charset="0"/>
              </a:rPr>
              <a:t>provided along </a:t>
            </a:r>
            <a:r>
              <a:rPr lang="en-US" sz="1400" b="1" dirty="0">
                <a:solidFill>
                  <a:srgbClr val="002060"/>
                </a:solidFill>
                <a:latin typeface="Century Gothic" pitchFamily="34" charset="0"/>
              </a:rPr>
              <a:t>with the </a:t>
            </a:r>
            <a:r>
              <a:rPr lang="en-US" sz="1400" b="1" dirty="0" smtClean="0">
                <a:solidFill>
                  <a:srgbClr val="002060"/>
                </a:solidFill>
                <a:latin typeface="Century Gothic" pitchFamily="34" charset="0"/>
              </a:rPr>
              <a:t>clay.</a:t>
            </a:r>
          </a:p>
          <a:p>
            <a:pPr marL="285750" indent="-285750" algn="just">
              <a:lnSpc>
                <a:spcPct val="150000"/>
              </a:lnSpc>
              <a:buBlip>
                <a:blip r:embed="rId2"/>
              </a:buBlip>
            </a:pPr>
            <a:r>
              <a:rPr lang="en-US" sz="1400" b="1" dirty="0">
                <a:solidFill>
                  <a:srgbClr val="002060"/>
                </a:solidFill>
                <a:latin typeface="Century Gothic" pitchFamily="34" charset="0"/>
              </a:rPr>
              <a:t>The HDPE membranes are hugely </a:t>
            </a:r>
            <a:r>
              <a:rPr lang="en-US" sz="1400" b="1" dirty="0" smtClean="0">
                <a:solidFill>
                  <a:srgbClr val="002060"/>
                </a:solidFill>
                <a:latin typeface="Century Gothic" pitchFamily="34" charset="0"/>
              </a:rPr>
              <a:t>in demand </a:t>
            </a:r>
            <a:r>
              <a:rPr lang="en-US" sz="1400" b="1" dirty="0">
                <a:solidFill>
                  <a:srgbClr val="002060"/>
                </a:solidFill>
                <a:latin typeface="Century Gothic" pitchFamily="34" charset="0"/>
              </a:rPr>
              <a:t>because of their </a:t>
            </a:r>
            <a:r>
              <a:rPr lang="en-US" sz="1400" b="1" dirty="0" smtClean="0">
                <a:solidFill>
                  <a:srgbClr val="002060"/>
                </a:solidFill>
                <a:latin typeface="Century Gothic" pitchFamily="34" charset="0"/>
              </a:rPr>
              <a:t>environmental friendly  and mechanical characteristics.</a:t>
            </a:r>
          </a:p>
        </p:txBody>
      </p:sp>
      <p:pic>
        <p:nvPicPr>
          <p:cNvPr id="6" name="Picture 5"/>
          <p:cNvPicPr>
            <a:picLocks noChangeAspect="1"/>
          </p:cNvPicPr>
          <p:nvPr/>
        </p:nvPicPr>
        <p:blipFill>
          <a:blip r:embed="rId3"/>
          <a:srcRect b="4906"/>
          <a:stretch>
            <a:fillRect/>
          </a:stretch>
        </p:blipFill>
        <p:spPr>
          <a:xfrm>
            <a:off x="5040074" y="4089071"/>
            <a:ext cx="4103926" cy="2768953"/>
          </a:xfrm>
          <a:prstGeom prst="rect">
            <a:avLst/>
          </a:prstGeom>
        </p:spPr>
      </p:pic>
      <p:pic>
        <p:nvPicPr>
          <p:cNvPr id="7" name="Picture 6"/>
          <p:cNvPicPr>
            <a:picLocks noChangeAspect="1"/>
          </p:cNvPicPr>
          <p:nvPr/>
        </p:nvPicPr>
        <p:blipFill>
          <a:blip r:embed="rId4"/>
          <a:srcRect l="4686" t="11870" r="8664" b="16908"/>
          <a:stretch>
            <a:fillRect/>
          </a:stretch>
        </p:blipFill>
        <p:spPr>
          <a:xfrm>
            <a:off x="5072066" y="2643182"/>
            <a:ext cx="4071934" cy="1285884"/>
          </a:xfrm>
          <a:prstGeom prst="rect">
            <a:avLst/>
          </a:prstGeom>
        </p:spPr>
      </p:pic>
    </p:spTree>
    <p:extLst>
      <p:ext uri="{BB962C8B-B14F-4D97-AF65-F5344CB8AC3E}">
        <p14:creationId xmlns:p14="http://schemas.microsoft.com/office/powerpoint/2010/main" val="71938587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GEOTEXTILES</a:t>
            </a:r>
            <a:endParaRPr lang="en-US" dirty="0"/>
          </a:p>
        </p:txBody>
      </p:sp>
      <p:sp>
        <p:nvSpPr>
          <p:cNvPr id="3" name="Content Placeholder 2"/>
          <p:cNvSpPr>
            <a:spLocks noGrp="1"/>
          </p:cNvSpPr>
          <p:nvPr>
            <p:ph idx="1"/>
          </p:nvPr>
        </p:nvSpPr>
        <p:spPr>
          <a:xfrm>
            <a:off x="0" y="1071546"/>
            <a:ext cx="9144000" cy="2376264"/>
          </a:xfrm>
        </p:spPr>
        <p:txBody>
          <a:bodyPr>
            <a:noAutofit/>
          </a:bodyPr>
          <a:lstStyle/>
          <a:p>
            <a:pPr marL="0" indent="0" algn="just"/>
            <a:r>
              <a:rPr lang="en-US" sz="1900" dirty="0">
                <a:solidFill>
                  <a:srgbClr val="002060"/>
                </a:solidFill>
                <a:latin typeface="Century Gothic" pitchFamily="34" charset="0"/>
              </a:rPr>
              <a:t>In landfill liners, geotextiles are used </a:t>
            </a:r>
            <a:r>
              <a:rPr lang="en-US" sz="1900" dirty="0" smtClean="0">
                <a:solidFill>
                  <a:srgbClr val="002060"/>
                </a:solidFill>
                <a:latin typeface="Century Gothic" pitchFamily="34" charset="0"/>
              </a:rPr>
              <a:t>to prevent </a:t>
            </a:r>
            <a:r>
              <a:rPr lang="en-US" sz="1900" dirty="0">
                <a:solidFill>
                  <a:srgbClr val="002060"/>
                </a:solidFill>
                <a:latin typeface="Century Gothic" pitchFamily="34" charset="0"/>
              </a:rPr>
              <a:t>the movement of small soil and refuse particles </a:t>
            </a:r>
            <a:r>
              <a:rPr lang="en-US" sz="1900" dirty="0" smtClean="0">
                <a:solidFill>
                  <a:srgbClr val="002060"/>
                </a:solidFill>
                <a:latin typeface="Century Gothic" pitchFamily="34" charset="0"/>
              </a:rPr>
              <a:t>into the </a:t>
            </a:r>
            <a:r>
              <a:rPr lang="en-US" sz="1900" dirty="0">
                <a:solidFill>
                  <a:srgbClr val="002060"/>
                </a:solidFill>
                <a:latin typeface="Century Gothic" pitchFamily="34" charset="0"/>
              </a:rPr>
              <a:t>leachate collection layers and to protect </a:t>
            </a:r>
            <a:r>
              <a:rPr lang="en-US" sz="1900" dirty="0" smtClean="0">
                <a:solidFill>
                  <a:srgbClr val="002060"/>
                </a:solidFill>
                <a:latin typeface="Century Gothic" pitchFamily="34" charset="0"/>
              </a:rPr>
              <a:t>geomembranes</a:t>
            </a:r>
            <a:r>
              <a:rPr lang="en-US" sz="1900" dirty="0">
                <a:solidFill>
                  <a:srgbClr val="002060"/>
                </a:solidFill>
                <a:latin typeface="Century Gothic" pitchFamily="34" charset="0"/>
              </a:rPr>
              <a:t> </a:t>
            </a:r>
            <a:r>
              <a:rPr lang="en-US" sz="1900" dirty="0" smtClean="0">
                <a:solidFill>
                  <a:srgbClr val="002060"/>
                </a:solidFill>
                <a:latin typeface="Century Gothic" pitchFamily="34" charset="0"/>
              </a:rPr>
              <a:t>from </a:t>
            </a:r>
            <a:r>
              <a:rPr lang="en-US" sz="1900" dirty="0">
                <a:solidFill>
                  <a:srgbClr val="002060"/>
                </a:solidFill>
                <a:latin typeface="Century Gothic" pitchFamily="34" charset="0"/>
              </a:rPr>
              <a:t>punctures. </a:t>
            </a:r>
            <a:endParaRPr lang="en-US" sz="1900" dirty="0" smtClean="0">
              <a:solidFill>
                <a:srgbClr val="002060"/>
              </a:solidFill>
              <a:latin typeface="Century Gothic" pitchFamily="34" charset="0"/>
            </a:endParaRPr>
          </a:p>
          <a:p>
            <a:pPr marL="0" indent="0" algn="just"/>
            <a:r>
              <a:rPr lang="en-US" sz="1900" dirty="0" smtClean="0">
                <a:solidFill>
                  <a:srgbClr val="002060"/>
                </a:solidFill>
                <a:latin typeface="Century Gothic" pitchFamily="34" charset="0"/>
              </a:rPr>
              <a:t>These </a:t>
            </a:r>
            <a:r>
              <a:rPr lang="en-US" sz="1900" dirty="0">
                <a:solidFill>
                  <a:srgbClr val="002060"/>
                </a:solidFill>
                <a:latin typeface="Century Gothic" pitchFamily="34" charset="0"/>
              </a:rPr>
              <a:t>materials allow the movement </a:t>
            </a:r>
            <a:r>
              <a:rPr lang="en-US" sz="1900" dirty="0" smtClean="0">
                <a:solidFill>
                  <a:srgbClr val="002060"/>
                </a:solidFill>
                <a:latin typeface="Century Gothic" pitchFamily="34" charset="0"/>
              </a:rPr>
              <a:t>of water </a:t>
            </a:r>
            <a:r>
              <a:rPr lang="en-US" sz="1900" dirty="0">
                <a:solidFill>
                  <a:srgbClr val="002060"/>
                </a:solidFill>
                <a:latin typeface="Century Gothic" pitchFamily="34" charset="0"/>
              </a:rPr>
              <a:t>but trap particles to reduce clogging in the </a:t>
            </a:r>
            <a:r>
              <a:rPr lang="en-US" sz="1900" dirty="0" smtClean="0">
                <a:solidFill>
                  <a:srgbClr val="002060"/>
                </a:solidFill>
                <a:latin typeface="Century Gothic" pitchFamily="34" charset="0"/>
              </a:rPr>
              <a:t>leachate collection </a:t>
            </a:r>
            <a:r>
              <a:rPr lang="en-US" sz="1900" dirty="0">
                <a:solidFill>
                  <a:srgbClr val="002060"/>
                </a:solidFill>
                <a:latin typeface="Century Gothic" pitchFamily="34" charset="0"/>
              </a:rPr>
              <a:t>system.</a:t>
            </a:r>
          </a:p>
        </p:txBody>
      </p:sp>
      <p:pic>
        <p:nvPicPr>
          <p:cNvPr id="3076" name="Picture 4" descr="Geotextile Applications - TexoFib"/>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44008" y="3573016"/>
            <a:ext cx="4330452" cy="2964557"/>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Woven vs. Non-Woven Geotextile Fabric | Study.co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8356" y="3573016"/>
            <a:ext cx="4037992" cy="29645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414484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t>GEOSYNTHETIC CLAY LINER</a:t>
            </a:r>
            <a:br>
              <a:rPr lang="en-US" sz="3200" dirty="0" smtClean="0"/>
            </a:br>
            <a:endParaRPr lang="en-US" sz="3200" dirty="0"/>
          </a:p>
        </p:txBody>
      </p:sp>
      <p:sp>
        <p:nvSpPr>
          <p:cNvPr id="3" name="Content Placeholder 2"/>
          <p:cNvSpPr>
            <a:spLocks noGrp="1"/>
          </p:cNvSpPr>
          <p:nvPr>
            <p:ph idx="1"/>
          </p:nvPr>
        </p:nvSpPr>
        <p:spPr>
          <a:xfrm>
            <a:off x="214282" y="3000372"/>
            <a:ext cx="4399309" cy="3620029"/>
          </a:xfrm>
        </p:spPr>
        <p:txBody>
          <a:bodyPr>
            <a:noAutofit/>
          </a:bodyPr>
          <a:lstStyle/>
          <a:p>
            <a:pPr marL="0" indent="0" algn="just">
              <a:lnSpc>
                <a:spcPct val="100000"/>
              </a:lnSpc>
              <a:buNone/>
            </a:pPr>
            <a:r>
              <a:rPr lang="en-US" sz="1600" dirty="0" smtClean="0">
                <a:solidFill>
                  <a:srgbClr val="C00000"/>
                </a:solidFill>
                <a:latin typeface="Century Gothic" pitchFamily="34" charset="0"/>
              </a:rPr>
              <a:t>ADVANTAGES:</a:t>
            </a:r>
          </a:p>
          <a:p>
            <a:pPr marL="457200" indent="-457200" algn="just">
              <a:buFont typeface="+mj-lt"/>
              <a:buAutoNum type="arabicPeriod"/>
            </a:pPr>
            <a:r>
              <a:rPr lang="en-US" sz="1600" dirty="0" smtClean="0">
                <a:solidFill>
                  <a:srgbClr val="002060"/>
                </a:solidFill>
                <a:latin typeface="Century Gothic" pitchFamily="34" charset="0"/>
              </a:rPr>
              <a:t>Consists of a core of Bentonite clay sandwiched between layers of thick non-woven geotextile.</a:t>
            </a:r>
          </a:p>
          <a:p>
            <a:pPr marL="457200" indent="-457200" algn="just">
              <a:buFont typeface="+mj-lt"/>
              <a:buAutoNum type="arabicPeriod"/>
            </a:pPr>
            <a:r>
              <a:rPr lang="en-US" sz="1600" dirty="0" smtClean="0">
                <a:solidFill>
                  <a:srgbClr val="002060"/>
                </a:solidFill>
                <a:latin typeface="Century Gothic" pitchFamily="34" charset="0"/>
              </a:rPr>
              <a:t>Applied below and above geomembrane layers in land fills.</a:t>
            </a:r>
          </a:p>
          <a:p>
            <a:pPr marL="457200" indent="-457200" algn="just">
              <a:buFont typeface="+mj-lt"/>
              <a:buAutoNum type="arabicPeriod"/>
            </a:pPr>
            <a:r>
              <a:rPr lang="en-US" sz="1600" dirty="0" smtClean="0">
                <a:solidFill>
                  <a:srgbClr val="002060"/>
                </a:solidFill>
                <a:latin typeface="Century Gothic" pitchFamily="34" charset="0"/>
              </a:rPr>
              <a:t>It has self repair mechanism</a:t>
            </a:r>
          </a:p>
          <a:p>
            <a:pPr marL="457200" indent="-457200" algn="just">
              <a:buFont typeface="+mj-lt"/>
              <a:buAutoNum type="arabicPeriod"/>
            </a:pPr>
            <a:r>
              <a:rPr lang="en-US" sz="1600" dirty="0" smtClean="0">
                <a:solidFill>
                  <a:srgbClr val="002060"/>
                </a:solidFill>
                <a:latin typeface="Century Gothic" pitchFamily="34" charset="0"/>
              </a:rPr>
              <a:t>Bentonite expands when fluid leaks through punctured geomembrane – closes the gap.</a:t>
            </a:r>
            <a:endParaRPr lang="en-US" sz="1600" dirty="0">
              <a:solidFill>
                <a:srgbClr val="002060"/>
              </a:solidFill>
              <a:latin typeface="Century Gothic" pitchFamily="34" charset="0"/>
            </a:endParaRPr>
          </a:p>
        </p:txBody>
      </p:sp>
      <p:sp>
        <p:nvSpPr>
          <p:cNvPr id="4" name="TextBox 3"/>
          <p:cNvSpPr txBox="1"/>
          <p:nvPr/>
        </p:nvSpPr>
        <p:spPr>
          <a:xfrm>
            <a:off x="142844" y="928670"/>
            <a:ext cx="9001156" cy="2169825"/>
          </a:xfrm>
          <a:prstGeom prst="rect">
            <a:avLst/>
          </a:prstGeom>
          <a:noFill/>
        </p:spPr>
        <p:txBody>
          <a:bodyPr wrap="square" rtlCol="0">
            <a:spAutoFit/>
          </a:bodyPr>
          <a:lstStyle/>
          <a:p>
            <a:pPr algn="just">
              <a:lnSpc>
                <a:spcPct val="150000"/>
              </a:lnSpc>
              <a:buBlip>
                <a:blip r:embed="rId2"/>
              </a:buBlip>
            </a:pPr>
            <a:r>
              <a:rPr lang="en-US" b="1" dirty="0">
                <a:solidFill>
                  <a:srgbClr val="002060"/>
                </a:solidFill>
                <a:latin typeface="Century Gothic" pitchFamily="34" charset="0"/>
                <a:cs typeface="Times New Roman" panose="02020603050405020304" pitchFamily="18" charset="0"/>
              </a:rPr>
              <a:t>Geosynthetic </a:t>
            </a:r>
            <a:r>
              <a:rPr lang="en-US" b="1" dirty="0" smtClean="0">
                <a:solidFill>
                  <a:srgbClr val="002060"/>
                </a:solidFill>
                <a:latin typeface="Century Gothic" pitchFamily="34" charset="0"/>
                <a:cs typeface="Times New Roman" panose="02020603050405020304" pitchFamily="18" charset="0"/>
              </a:rPr>
              <a:t>clay liners </a:t>
            </a:r>
            <a:r>
              <a:rPr lang="en-US" b="1" dirty="0">
                <a:solidFill>
                  <a:srgbClr val="002060"/>
                </a:solidFill>
                <a:latin typeface="Century Gothic" pitchFamily="34" charset="0"/>
                <a:cs typeface="Times New Roman" panose="02020603050405020304" pitchFamily="18" charset="0"/>
              </a:rPr>
              <a:t>are becoming more common in landfill liner </a:t>
            </a:r>
            <a:r>
              <a:rPr lang="en-US" b="1" dirty="0" smtClean="0">
                <a:solidFill>
                  <a:srgbClr val="002060"/>
                </a:solidFill>
                <a:latin typeface="Century Gothic" pitchFamily="34" charset="0"/>
                <a:cs typeface="Times New Roman" panose="02020603050405020304" pitchFamily="18" charset="0"/>
              </a:rPr>
              <a:t>designs. These </a:t>
            </a:r>
            <a:r>
              <a:rPr lang="en-US" b="1" dirty="0">
                <a:solidFill>
                  <a:srgbClr val="002060"/>
                </a:solidFill>
                <a:latin typeface="Century Gothic" pitchFamily="34" charset="0"/>
                <a:cs typeface="Times New Roman" panose="02020603050405020304" pitchFamily="18" charset="0"/>
              </a:rPr>
              <a:t>liners consist of a thin clay layer (four to six </a:t>
            </a:r>
            <a:r>
              <a:rPr lang="en-US" b="1" dirty="0" smtClean="0">
                <a:solidFill>
                  <a:srgbClr val="002060"/>
                </a:solidFill>
                <a:latin typeface="Century Gothic" pitchFamily="34" charset="0"/>
                <a:cs typeface="Times New Roman" panose="02020603050405020304" pitchFamily="18" charset="0"/>
              </a:rPr>
              <a:t>millimeters) between </a:t>
            </a:r>
            <a:r>
              <a:rPr lang="en-US" b="1" dirty="0">
                <a:solidFill>
                  <a:srgbClr val="002060"/>
                </a:solidFill>
                <a:latin typeface="Century Gothic" pitchFamily="34" charset="0"/>
                <a:cs typeface="Times New Roman" panose="02020603050405020304" pitchFamily="18" charset="0"/>
              </a:rPr>
              <a:t>two layers of a geotextile. </a:t>
            </a:r>
            <a:endParaRPr lang="en-US" b="1" dirty="0" smtClean="0">
              <a:solidFill>
                <a:srgbClr val="002060"/>
              </a:solidFill>
              <a:latin typeface="Century Gothic" pitchFamily="34" charset="0"/>
              <a:cs typeface="Times New Roman" panose="02020603050405020304" pitchFamily="18" charset="0"/>
            </a:endParaRPr>
          </a:p>
          <a:p>
            <a:pPr algn="just">
              <a:lnSpc>
                <a:spcPct val="150000"/>
              </a:lnSpc>
              <a:buBlip>
                <a:blip r:embed="rId2"/>
              </a:buBlip>
            </a:pPr>
            <a:r>
              <a:rPr lang="en-US" b="1" dirty="0" smtClean="0">
                <a:solidFill>
                  <a:srgbClr val="002060"/>
                </a:solidFill>
                <a:latin typeface="Century Gothic" pitchFamily="34" charset="0"/>
                <a:cs typeface="Times New Roman" panose="02020603050405020304" pitchFamily="18" charset="0"/>
              </a:rPr>
              <a:t>These liners can </a:t>
            </a:r>
            <a:r>
              <a:rPr lang="en-US" b="1" dirty="0">
                <a:solidFill>
                  <a:srgbClr val="002060"/>
                </a:solidFill>
                <a:latin typeface="Century Gothic" pitchFamily="34" charset="0"/>
                <a:cs typeface="Times New Roman" panose="02020603050405020304" pitchFamily="18" charset="0"/>
              </a:rPr>
              <a:t>be installed more quickly than traditional </a:t>
            </a:r>
            <a:r>
              <a:rPr lang="en-US" b="1" dirty="0" smtClean="0">
                <a:solidFill>
                  <a:srgbClr val="002060"/>
                </a:solidFill>
                <a:latin typeface="Century Gothic" pitchFamily="34" charset="0"/>
                <a:cs typeface="Times New Roman" panose="02020603050405020304" pitchFamily="18" charset="0"/>
              </a:rPr>
              <a:t>compacted clay </a:t>
            </a:r>
            <a:r>
              <a:rPr lang="en-US" b="1" dirty="0">
                <a:solidFill>
                  <a:srgbClr val="002060"/>
                </a:solidFill>
                <a:latin typeface="Century Gothic" pitchFamily="34" charset="0"/>
                <a:cs typeface="Times New Roman" panose="02020603050405020304" pitchFamily="18" charset="0"/>
              </a:rPr>
              <a:t>liners, and the efficiency of these liners is </a:t>
            </a:r>
            <a:r>
              <a:rPr lang="en-US" b="1" dirty="0" smtClean="0">
                <a:solidFill>
                  <a:srgbClr val="002060"/>
                </a:solidFill>
                <a:latin typeface="Century Gothic" pitchFamily="34" charset="0"/>
                <a:cs typeface="Times New Roman" panose="02020603050405020304" pitchFamily="18" charset="0"/>
              </a:rPr>
              <a:t>impacted less </a:t>
            </a:r>
            <a:r>
              <a:rPr lang="en-US" b="1" dirty="0">
                <a:solidFill>
                  <a:srgbClr val="002060"/>
                </a:solidFill>
                <a:latin typeface="Century Gothic" pitchFamily="34" charset="0"/>
                <a:cs typeface="Times New Roman" panose="02020603050405020304" pitchFamily="18" charset="0"/>
              </a:rPr>
              <a:t>by freeze-thaw cycles.</a:t>
            </a:r>
          </a:p>
        </p:txBody>
      </p:sp>
      <p:pic>
        <p:nvPicPr>
          <p:cNvPr id="1026" name="Picture 2" descr="EVALUATION OF THE WATER RETENTION BEHAVIOUR OF GEOSYNTHETIC CLAY LINERS |  Semantic Schola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4354" y="3286124"/>
            <a:ext cx="4229646" cy="31433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042483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GEONETS</a:t>
            </a:r>
            <a:endParaRPr lang="en-US" dirty="0"/>
          </a:p>
        </p:txBody>
      </p:sp>
      <p:sp>
        <p:nvSpPr>
          <p:cNvPr id="3" name="Content Placeholder 2"/>
          <p:cNvSpPr>
            <a:spLocks noGrp="1"/>
          </p:cNvSpPr>
          <p:nvPr>
            <p:ph idx="1"/>
          </p:nvPr>
        </p:nvSpPr>
        <p:spPr>
          <a:xfrm>
            <a:off x="251520" y="1268760"/>
            <a:ext cx="8712968" cy="1008112"/>
          </a:xfrm>
        </p:spPr>
        <p:txBody>
          <a:bodyPr>
            <a:normAutofit fontScale="70000" lnSpcReduction="20000"/>
          </a:bodyPr>
          <a:lstStyle/>
          <a:p>
            <a:pPr marL="0" indent="0" algn="just">
              <a:lnSpc>
                <a:spcPct val="170000"/>
              </a:lnSpc>
            </a:pPr>
            <a:r>
              <a:rPr lang="en-US" dirty="0">
                <a:solidFill>
                  <a:srgbClr val="002060"/>
                </a:solidFill>
                <a:latin typeface="Century Gothic" pitchFamily="34" charset="0"/>
              </a:rPr>
              <a:t>A geonet is a plastic net-like drainage </a:t>
            </a:r>
            <a:r>
              <a:rPr lang="en-US" dirty="0" smtClean="0">
                <a:solidFill>
                  <a:srgbClr val="002060"/>
                </a:solidFill>
                <a:latin typeface="Century Gothic" pitchFamily="34" charset="0"/>
              </a:rPr>
              <a:t>blanket which may be </a:t>
            </a:r>
            <a:r>
              <a:rPr lang="en-US" dirty="0">
                <a:solidFill>
                  <a:srgbClr val="002060"/>
                </a:solidFill>
                <a:latin typeface="Century Gothic" pitchFamily="34" charset="0"/>
              </a:rPr>
              <a:t>used in landfill liners in place of sand </a:t>
            </a:r>
            <a:r>
              <a:rPr lang="en-US" dirty="0" smtClean="0">
                <a:solidFill>
                  <a:srgbClr val="002060"/>
                </a:solidFill>
                <a:latin typeface="Century Gothic" pitchFamily="34" charset="0"/>
              </a:rPr>
              <a:t>or gravel </a:t>
            </a:r>
            <a:r>
              <a:rPr lang="en-US" dirty="0">
                <a:solidFill>
                  <a:srgbClr val="002060"/>
                </a:solidFill>
                <a:latin typeface="Century Gothic" pitchFamily="34" charset="0"/>
              </a:rPr>
              <a:t>for the leachate collection layer</a:t>
            </a:r>
          </a:p>
        </p:txBody>
      </p:sp>
      <p:sp>
        <p:nvSpPr>
          <p:cNvPr id="4" name="TextBox 3"/>
          <p:cNvSpPr txBox="1"/>
          <p:nvPr/>
        </p:nvSpPr>
        <p:spPr>
          <a:xfrm>
            <a:off x="457200" y="2564904"/>
            <a:ext cx="4402832" cy="4170372"/>
          </a:xfrm>
          <a:prstGeom prst="rect">
            <a:avLst/>
          </a:prstGeom>
          <a:noFill/>
        </p:spPr>
        <p:txBody>
          <a:bodyPr wrap="square" rtlCol="0">
            <a:spAutoFit/>
          </a:bodyPr>
          <a:lstStyle/>
          <a:p>
            <a:pPr marL="285750" indent="-285750" algn="just">
              <a:lnSpc>
                <a:spcPct val="150000"/>
              </a:lnSpc>
              <a:buBlip>
                <a:blip r:embed="rId2"/>
              </a:buBlip>
            </a:pPr>
            <a:r>
              <a:rPr lang="en-US" b="1" dirty="0" smtClean="0">
                <a:solidFill>
                  <a:srgbClr val="002060"/>
                </a:solidFill>
                <a:latin typeface="Century Gothic" pitchFamily="34" charset="0"/>
              </a:rPr>
              <a:t>Geonets are planar products</a:t>
            </a:r>
          </a:p>
          <a:p>
            <a:pPr marL="285750" indent="-285750" algn="just">
              <a:lnSpc>
                <a:spcPct val="150000"/>
              </a:lnSpc>
              <a:buBlip>
                <a:blip r:embed="rId2"/>
              </a:buBlip>
            </a:pPr>
            <a:r>
              <a:rPr lang="en-US" b="1" dirty="0" smtClean="0">
                <a:solidFill>
                  <a:srgbClr val="002060"/>
                </a:solidFill>
                <a:latin typeface="Century Gothic" pitchFamily="34" charset="0"/>
              </a:rPr>
              <a:t>Consists of rips in two directions</a:t>
            </a:r>
          </a:p>
          <a:p>
            <a:pPr marL="285750" indent="-285750" algn="just">
              <a:lnSpc>
                <a:spcPct val="150000"/>
              </a:lnSpc>
              <a:buBlip>
                <a:blip r:embed="rId2"/>
              </a:buBlip>
            </a:pPr>
            <a:r>
              <a:rPr lang="en-US" b="1" dirty="0" smtClean="0">
                <a:solidFill>
                  <a:srgbClr val="002060"/>
                </a:solidFill>
                <a:latin typeface="Century Gothic" pitchFamily="34" charset="0"/>
              </a:rPr>
              <a:t>Apertures are of diamond shape</a:t>
            </a:r>
          </a:p>
          <a:p>
            <a:pPr marL="285750" indent="-285750" algn="just">
              <a:lnSpc>
                <a:spcPct val="150000"/>
              </a:lnSpc>
              <a:buBlip>
                <a:blip r:embed="rId2"/>
              </a:buBlip>
            </a:pPr>
            <a:r>
              <a:rPr lang="en-US" b="1" dirty="0" smtClean="0">
                <a:solidFill>
                  <a:srgbClr val="002060"/>
                </a:solidFill>
                <a:latin typeface="Century Gothic" pitchFamily="34" charset="0"/>
              </a:rPr>
              <a:t>Rips in the two directions are at different planes.</a:t>
            </a:r>
          </a:p>
          <a:p>
            <a:pPr marL="285750" indent="-285750" algn="just">
              <a:lnSpc>
                <a:spcPct val="150000"/>
              </a:lnSpc>
              <a:buBlip>
                <a:blip r:embed="rId2"/>
              </a:buBlip>
            </a:pPr>
            <a:r>
              <a:rPr lang="en-US" b="1" dirty="0" smtClean="0">
                <a:solidFill>
                  <a:srgbClr val="002060"/>
                </a:solidFill>
                <a:latin typeface="Century Gothic" pitchFamily="34" charset="0"/>
              </a:rPr>
              <a:t>Water flows along the geonet because of large thickness.</a:t>
            </a:r>
          </a:p>
          <a:p>
            <a:pPr marL="285750" indent="-285750" algn="just">
              <a:lnSpc>
                <a:spcPct val="150000"/>
              </a:lnSpc>
              <a:buBlip>
                <a:blip r:embed="rId2"/>
              </a:buBlip>
            </a:pPr>
            <a:r>
              <a:rPr lang="en-US" b="1" dirty="0" smtClean="0">
                <a:solidFill>
                  <a:srgbClr val="002060"/>
                </a:solidFill>
                <a:latin typeface="Century Gothic" pitchFamily="34" charset="0"/>
              </a:rPr>
              <a:t>Geonets are also referred to as </a:t>
            </a:r>
            <a:r>
              <a:rPr lang="en-US" b="1" dirty="0" err="1" smtClean="0">
                <a:solidFill>
                  <a:srgbClr val="002060"/>
                </a:solidFill>
                <a:latin typeface="Century Gothic" pitchFamily="34" charset="0"/>
              </a:rPr>
              <a:t>geospacers</a:t>
            </a:r>
            <a:r>
              <a:rPr lang="en-US" b="1" dirty="0" smtClean="0">
                <a:solidFill>
                  <a:srgbClr val="002060"/>
                </a:solidFill>
                <a:latin typeface="Century Gothic" pitchFamily="34" charset="0"/>
              </a:rPr>
              <a:t>.</a:t>
            </a:r>
          </a:p>
          <a:p>
            <a:pPr marL="285750" indent="-285750" algn="just">
              <a:buFont typeface="Arial" panose="020B0604020202020204" pitchFamily="34" charset="0"/>
              <a:buChar char="•"/>
            </a:pPr>
            <a:endParaRPr lang="en-US" sz="2200" dirty="0" smtClean="0"/>
          </a:p>
        </p:txBody>
      </p:sp>
      <p:pic>
        <p:nvPicPr>
          <p:cNvPr id="2050" name="Picture 2" descr="HDPE Drainage Geonet, Thickness 4mm-7mm, Gorantla Geosynthetics Private  Limited | ID: 1221263197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86380" y="3071810"/>
            <a:ext cx="3619922" cy="3571875"/>
          </a:xfrm>
          <a:prstGeom prst="rect">
            <a:avLst/>
          </a:prstGeom>
          <a:noFill/>
          <a:extLst>
            <a:ext uri="{909E8E84-426E-40DD-AFC4-6F175D3DCCD1}">
              <a14:hiddenFill xmlns:a14="http://schemas.microsoft.com/office/drawing/2010/main">
                <a:solidFill>
                  <a:srgbClr val="FFFFFF"/>
                </a:solidFill>
              </a14:hiddenFill>
            </a:ext>
          </a:extLst>
        </p:spPr>
      </p:pic>
      <p:sp>
        <p:nvSpPr>
          <p:cNvPr id="5" name="Oval 4"/>
          <p:cNvSpPr/>
          <p:nvPr/>
        </p:nvSpPr>
        <p:spPr>
          <a:xfrm>
            <a:off x="5214942" y="2500306"/>
            <a:ext cx="3500462" cy="625757"/>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smtClean="0">
                <a:solidFill>
                  <a:srgbClr val="C00000"/>
                </a:solidFill>
              </a:rPr>
              <a:t>HDPE DRAINAGE GEONET</a:t>
            </a:r>
            <a:endParaRPr lang="en-US" b="1" dirty="0">
              <a:solidFill>
                <a:srgbClr val="C00000"/>
              </a:solidFill>
            </a:endParaRPr>
          </a:p>
        </p:txBody>
      </p:sp>
    </p:spTree>
    <p:extLst>
      <p:ext uri="{BB962C8B-B14F-4D97-AF65-F5344CB8AC3E}">
        <p14:creationId xmlns:p14="http://schemas.microsoft.com/office/powerpoint/2010/main" val="414820074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1281" y="245766"/>
            <a:ext cx="8229600" cy="1143000"/>
          </a:xfrm>
        </p:spPr>
        <p:txBody>
          <a:bodyPr/>
          <a:lstStyle/>
          <a:p>
            <a:r>
              <a:rPr lang="en-US" dirty="0" smtClean="0"/>
              <a:t>LANDFILL COVER</a:t>
            </a:r>
            <a:endParaRPr lang="en-US" dirty="0"/>
          </a:p>
        </p:txBody>
      </p:sp>
      <p:sp>
        <p:nvSpPr>
          <p:cNvPr id="3" name="Content Placeholder 2"/>
          <p:cNvSpPr>
            <a:spLocks noGrp="1"/>
          </p:cNvSpPr>
          <p:nvPr>
            <p:ph idx="1"/>
          </p:nvPr>
        </p:nvSpPr>
        <p:spPr>
          <a:xfrm>
            <a:off x="179512" y="1240186"/>
            <a:ext cx="8964488" cy="1440159"/>
          </a:xfrm>
        </p:spPr>
        <p:txBody>
          <a:bodyPr>
            <a:normAutofit/>
          </a:bodyPr>
          <a:lstStyle/>
          <a:p>
            <a:pPr marL="0" indent="0" algn="just"/>
            <a:r>
              <a:rPr lang="en-US" sz="1700" dirty="0" smtClean="0">
                <a:solidFill>
                  <a:srgbClr val="002060"/>
                </a:solidFill>
                <a:latin typeface="Century Gothic" pitchFamily="34" charset="0"/>
              </a:rPr>
              <a:t>It used to minimize </a:t>
            </a:r>
            <a:r>
              <a:rPr lang="en-US" sz="1700" dirty="0">
                <a:solidFill>
                  <a:srgbClr val="002060"/>
                </a:solidFill>
                <a:latin typeface="Century Gothic" pitchFamily="34" charset="0"/>
              </a:rPr>
              <a:t>infiltration of storm water in the landfill body and to </a:t>
            </a:r>
            <a:r>
              <a:rPr lang="en-US" sz="1700" dirty="0" smtClean="0">
                <a:solidFill>
                  <a:srgbClr val="002060"/>
                </a:solidFill>
                <a:latin typeface="Century Gothic" pitchFamily="34" charset="0"/>
              </a:rPr>
              <a:t>allow storm </a:t>
            </a:r>
            <a:r>
              <a:rPr lang="en-US" sz="1700" dirty="0">
                <a:solidFill>
                  <a:srgbClr val="002060"/>
                </a:solidFill>
                <a:latin typeface="Century Gothic" pitchFamily="34" charset="0"/>
              </a:rPr>
              <a:t>water runoff, a surface sealing system has to be installed after </a:t>
            </a:r>
            <a:r>
              <a:rPr lang="en-US" sz="1700" dirty="0" smtClean="0">
                <a:solidFill>
                  <a:srgbClr val="002060"/>
                </a:solidFill>
                <a:latin typeface="Century Gothic" pitchFamily="34" charset="0"/>
              </a:rPr>
              <a:t>the final </a:t>
            </a:r>
            <a:r>
              <a:rPr lang="en-US" sz="1700" dirty="0">
                <a:solidFill>
                  <a:srgbClr val="002060"/>
                </a:solidFill>
                <a:latin typeface="Century Gothic" pitchFamily="34" charset="0"/>
              </a:rPr>
              <a:t>completion of each landfill part. </a:t>
            </a:r>
          </a:p>
        </p:txBody>
      </p:sp>
      <p:sp>
        <p:nvSpPr>
          <p:cNvPr id="4" name="TextBox 3"/>
          <p:cNvSpPr txBox="1"/>
          <p:nvPr/>
        </p:nvSpPr>
        <p:spPr>
          <a:xfrm>
            <a:off x="285720" y="2518350"/>
            <a:ext cx="4176464" cy="4339650"/>
          </a:xfrm>
          <a:prstGeom prst="rect">
            <a:avLst/>
          </a:prstGeom>
          <a:noFill/>
        </p:spPr>
        <p:txBody>
          <a:bodyPr wrap="square" rtlCol="0">
            <a:spAutoFit/>
          </a:bodyPr>
          <a:lstStyle/>
          <a:p>
            <a:pPr>
              <a:lnSpc>
                <a:spcPct val="150000"/>
              </a:lnSpc>
            </a:pPr>
            <a:r>
              <a:rPr lang="en-US" sz="1600" b="1" dirty="0" smtClean="0">
                <a:solidFill>
                  <a:srgbClr val="C00000"/>
                </a:solidFill>
                <a:latin typeface="Times New Roman" panose="02020603050405020304" pitchFamily="18" charset="0"/>
                <a:cs typeface="Times New Roman" panose="02020603050405020304" pitchFamily="18" charset="0"/>
              </a:rPr>
              <a:t>DAILY COVER:</a:t>
            </a:r>
          </a:p>
          <a:p>
            <a:pPr algn="just">
              <a:lnSpc>
                <a:spcPct val="200000"/>
              </a:lnSpc>
              <a:buBlip>
                <a:blip r:embed="rId2"/>
              </a:buBlip>
            </a:pPr>
            <a:r>
              <a:rPr lang="en-US" b="1" dirty="0" smtClean="0">
                <a:solidFill>
                  <a:srgbClr val="002060"/>
                </a:solidFill>
                <a:latin typeface="Times New Roman" panose="02020603050405020304" pitchFamily="18" charset="0"/>
                <a:cs typeface="Times New Roman" panose="02020603050405020304" pitchFamily="18" charset="0"/>
              </a:rPr>
              <a:t>Daily </a:t>
            </a:r>
            <a:r>
              <a:rPr lang="en-US" b="1" dirty="0">
                <a:solidFill>
                  <a:srgbClr val="002060"/>
                </a:solidFill>
                <a:latin typeface="Times New Roman" panose="02020603050405020304" pitchFamily="18" charset="0"/>
                <a:cs typeface="Times New Roman" panose="02020603050405020304" pitchFamily="18" charset="0"/>
              </a:rPr>
              <a:t>cover is generally applied to the working surface, flanks and working face of an active site to </a:t>
            </a:r>
            <a:r>
              <a:rPr lang="en-US" b="1" dirty="0" smtClean="0">
                <a:solidFill>
                  <a:srgbClr val="002060"/>
                </a:solidFill>
                <a:latin typeface="Times New Roman" panose="02020603050405020304" pitchFamily="18" charset="0"/>
                <a:cs typeface="Times New Roman" panose="02020603050405020304" pitchFamily="18" charset="0"/>
              </a:rPr>
              <a:t>minimize </a:t>
            </a:r>
            <a:r>
              <a:rPr lang="en-US" b="1" dirty="0">
                <a:solidFill>
                  <a:srgbClr val="002060"/>
                </a:solidFill>
                <a:latin typeface="Times New Roman" panose="02020603050405020304" pitchFamily="18" charset="0"/>
                <a:cs typeface="Times New Roman" panose="02020603050405020304" pitchFamily="18" charset="0"/>
              </a:rPr>
              <a:t>the potential of the site to pollute the environment, harm human health or detrimentally affect the amenity of the locality</a:t>
            </a:r>
            <a:r>
              <a:rPr lang="en-US" b="1" dirty="0" smtClean="0">
                <a:solidFill>
                  <a:srgbClr val="002060"/>
                </a:solidFill>
                <a:latin typeface="Times New Roman" panose="02020603050405020304" pitchFamily="18" charset="0"/>
                <a:cs typeface="Times New Roman" panose="02020603050405020304" pitchFamily="18" charset="0"/>
              </a:rPr>
              <a:t>.</a:t>
            </a:r>
          </a:p>
        </p:txBody>
      </p:sp>
      <p:pic>
        <p:nvPicPr>
          <p:cNvPr id="4098" name="Picture 2" descr="Stability analysis on veneer cover system for landfill considering the  effect of internal seeper - ScienceDirec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66815" y="3071165"/>
            <a:ext cx="4572000" cy="30963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29553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 </a:t>
            </a:r>
            <a:endParaRPr lang="en-US" dirty="0"/>
          </a:p>
        </p:txBody>
      </p:sp>
      <p:sp>
        <p:nvSpPr>
          <p:cNvPr id="3" name="Content Placeholder 2"/>
          <p:cNvSpPr>
            <a:spLocks noGrp="1"/>
          </p:cNvSpPr>
          <p:nvPr>
            <p:ph idx="1"/>
          </p:nvPr>
        </p:nvSpPr>
        <p:spPr>
          <a:xfrm>
            <a:off x="0" y="1214422"/>
            <a:ext cx="9144000" cy="5357850"/>
          </a:xfrm>
        </p:spPr>
        <p:txBody>
          <a:bodyPr>
            <a:normAutofit fontScale="62500" lnSpcReduction="20000"/>
          </a:bodyPr>
          <a:lstStyle/>
          <a:p>
            <a:pPr>
              <a:lnSpc>
                <a:spcPct val="170000"/>
              </a:lnSpc>
            </a:pPr>
            <a:r>
              <a:rPr lang="en-US" dirty="0" smtClean="0">
                <a:solidFill>
                  <a:srgbClr val="002060"/>
                </a:solidFill>
                <a:latin typeface="Century Gothic" pitchFamily="34" charset="0"/>
              </a:rPr>
              <a:t>To control </a:t>
            </a:r>
            <a:r>
              <a:rPr lang="en-US" dirty="0">
                <a:solidFill>
                  <a:srgbClr val="002060"/>
                </a:solidFill>
                <a:latin typeface="Century Gothic" pitchFamily="34" charset="0"/>
              </a:rPr>
              <a:t>the amount of storm water filtration into the waste to </a:t>
            </a:r>
            <a:r>
              <a:rPr lang="en-US" dirty="0" smtClean="0">
                <a:solidFill>
                  <a:srgbClr val="002060"/>
                </a:solidFill>
                <a:latin typeface="Century Gothic" pitchFamily="34" charset="0"/>
              </a:rPr>
              <a:t>reduce leachate quantities</a:t>
            </a:r>
          </a:p>
          <a:p>
            <a:pPr>
              <a:lnSpc>
                <a:spcPct val="170000"/>
              </a:lnSpc>
            </a:pPr>
            <a:r>
              <a:rPr lang="en-US" dirty="0" smtClean="0">
                <a:solidFill>
                  <a:srgbClr val="002060"/>
                </a:solidFill>
                <a:latin typeface="Century Gothic" pitchFamily="34" charset="0"/>
              </a:rPr>
              <a:t>To prevent erosion</a:t>
            </a:r>
          </a:p>
          <a:p>
            <a:pPr>
              <a:lnSpc>
                <a:spcPct val="170000"/>
              </a:lnSpc>
            </a:pPr>
            <a:r>
              <a:rPr lang="en-US" dirty="0">
                <a:solidFill>
                  <a:srgbClr val="002060"/>
                </a:solidFill>
                <a:latin typeface="Century Gothic" pitchFamily="34" charset="0"/>
              </a:rPr>
              <a:t>To </a:t>
            </a:r>
            <a:r>
              <a:rPr lang="en-US" dirty="0" err="1">
                <a:solidFill>
                  <a:srgbClr val="002060"/>
                </a:solidFill>
                <a:latin typeface="Century Gothic" pitchFamily="34" charset="0"/>
              </a:rPr>
              <a:t>minimise</a:t>
            </a:r>
            <a:r>
              <a:rPr lang="en-US" dirty="0">
                <a:solidFill>
                  <a:srgbClr val="002060"/>
                </a:solidFill>
                <a:latin typeface="Century Gothic" pitchFamily="34" charset="0"/>
              </a:rPr>
              <a:t> the migration of greenhouse gases (GHG) into </a:t>
            </a:r>
            <a:r>
              <a:rPr lang="en-US" dirty="0" smtClean="0">
                <a:solidFill>
                  <a:srgbClr val="002060"/>
                </a:solidFill>
                <a:latin typeface="Century Gothic" pitchFamily="34" charset="0"/>
              </a:rPr>
              <a:t>the atmosphere</a:t>
            </a:r>
            <a:endParaRPr lang="en-US" dirty="0">
              <a:solidFill>
                <a:srgbClr val="002060"/>
              </a:solidFill>
              <a:latin typeface="Century Gothic" pitchFamily="34" charset="0"/>
            </a:endParaRPr>
          </a:p>
          <a:p>
            <a:pPr>
              <a:lnSpc>
                <a:spcPct val="170000"/>
              </a:lnSpc>
            </a:pPr>
            <a:r>
              <a:rPr lang="en-US" dirty="0" smtClean="0">
                <a:solidFill>
                  <a:srgbClr val="002060"/>
                </a:solidFill>
                <a:latin typeface="Century Gothic" pitchFamily="34" charset="0"/>
              </a:rPr>
              <a:t>To protect </a:t>
            </a:r>
            <a:r>
              <a:rPr lang="en-US" dirty="0">
                <a:solidFill>
                  <a:srgbClr val="002060"/>
                </a:solidFill>
                <a:latin typeface="Century Gothic" pitchFamily="34" charset="0"/>
              </a:rPr>
              <a:t>the base sealing (impermeable) </a:t>
            </a:r>
            <a:r>
              <a:rPr lang="en-US" dirty="0" smtClean="0">
                <a:solidFill>
                  <a:srgbClr val="002060"/>
                </a:solidFill>
                <a:latin typeface="Century Gothic" pitchFamily="34" charset="0"/>
              </a:rPr>
              <a:t>layer</a:t>
            </a:r>
          </a:p>
          <a:p>
            <a:pPr>
              <a:lnSpc>
                <a:spcPct val="170000"/>
              </a:lnSpc>
            </a:pPr>
            <a:r>
              <a:rPr lang="en-US" dirty="0">
                <a:solidFill>
                  <a:srgbClr val="002060"/>
                </a:solidFill>
                <a:latin typeface="Century Gothic" pitchFamily="34" charset="0"/>
              </a:rPr>
              <a:t>T</a:t>
            </a:r>
            <a:r>
              <a:rPr lang="en-US" dirty="0" smtClean="0">
                <a:solidFill>
                  <a:srgbClr val="002060"/>
                </a:solidFill>
                <a:latin typeface="Century Gothic" pitchFamily="34" charset="0"/>
              </a:rPr>
              <a:t>o </a:t>
            </a:r>
            <a:r>
              <a:rPr lang="en-US" dirty="0" err="1">
                <a:solidFill>
                  <a:srgbClr val="002060"/>
                </a:solidFill>
                <a:latin typeface="Century Gothic" pitchFamily="34" charset="0"/>
              </a:rPr>
              <a:t>minimise</a:t>
            </a:r>
            <a:r>
              <a:rPr lang="en-US" dirty="0">
                <a:solidFill>
                  <a:srgbClr val="002060"/>
                </a:solidFill>
                <a:latin typeface="Century Gothic" pitchFamily="34" charset="0"/>
              </a:rPr>
              <a:t> other emissions causing negative impacts on </a:t>
            </a:r>
            <a:r>
              <a:rPr lang="en-US" dirty="0" smtClean="0">
                <a:solidFill>
                  <a:srgbClr val="002060"/>
                </a:solidFill>
                <a:latin typeface="Century Gothic" pitchFamily="34" charset="0"/>
              </a:rPr>
              <a:t>the environment</a:t>
            </a:r>
          </a:p>
          <a:p>
            <a:pPr>
              <a:lnSpc>
                <a:spcPct val="170000"/>
              </a:lnSpc>
            </a:pPr>
            <a:r>
              <a:rPr lang="en-US" dirty="0" smtClean="0">
                <a:solidFill>
                  <a:srgbClr val="002060"/>
                </a:solidFill>
                <a:latin typeface="Century Gothic" pitchFamily="34" charset="0"/>
              </a:rPr>
              <a:t>To prevent </a:t>
            </a:r>
            <a:r>
              <a:rPr lang="en-US" dirty="0">
                <a:solidFill>
                  <a:srgbClr val="002060"/>
                </a:solidFill>
                <a:latin typeface="Century Gothic" pitchFamily="34" charset="0"/>
              </a:rPr>
              <a:t>odors causing a problem off </a:t>
            </a:r>
            <a:r>
              <a:rPr lang="en-US" dirty="0" smtClean="0">
                <a:solidFill>
                  <a:srgbClr val="002060"/>
                </a:solidFill>
                <a:latin typeface="Century Gothic" pitchFamily="34" charset="0"/>
              </a:rPr>
              <a:t>site</a:t>
            </a:r>
          </a:p>
          <a:p>
            <a:pPr>
              <a:lnSpc>
                <a:spcPct val="170000"/>
              </a:lnSpc>
            </a:pPr>
            <a:r>
              <a:rPr lang="en-US" dirty="0">
                <a:solidFill>
                  <a:srgbClr val="002060"/>
                </a:solidFill>
                <a:latin typeface="Century Gothic" pitchFamily="34" charset="0"/>
              </a:rPr>
              <a:t>To </a:t>
            </a:r>
            <a:r>
              <a:rPr lang="en-US" dirty="0" err="1">
                <a:solidFill>
                  <a:srgbClr val="002060"/>
                </a:solidFill>
                <a:latin typeface="Century Gothic" pitchFamily="34" charset="0"/>
              </a:rPr>
              <a:t>minimise</a:t>
            </a:r>
            <a:r>
              <a:rPr lang="en-US" dirty="0">
                <a:solidFill>
                  <a:srgbClr val="002060"/>
                </a:solidFill>
                <a:latin typeface="Century Gothic" pitchFamily="34" charset="0"/>
              </a:rPr>
              <a:t> the risk of fire on or within the site </a:t>
            </a:r>
          </a:p>
          <a:p>
            <a:pPr>
              <a:lnSpc>
                <a:spcPct val="170000"/>
              </a:lnSpc>
            </a:pPr>
            <a:r>
              <a:rPr lang="en-US" dirty="0">
                <a:solidFill>
                  <a:srgbClr val="002060"/>
                </a:solidFill>
                <a:latin typeface="Century Gothic" pitchFamily="34" charset="0"/>
              </a:rPr>
              <a:t>To ensure the visual appearance of the site is not seriously detrimental to the amenity of the locality</a:t>
            </a:r>
          </a:p>
        </p:txBody>
      </p:sp>
    </p:spTree>
    <p:extLst>
      <p:ext uri="{BB962C8B-B14F-4D97-AF65-F5344CB8AC3E}">
        <p14:creationId xmlns:p14="http://schemas.microsoft.com/office/powerpoint/2010/main" val="94844651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579296" cy="1143000"/>
          </a:xfrm>
        </p:spPr>
        <p:txBody>
          <a:bodyPr>
            <a:normAutofit fontScale="90000"/>
          </a:bodyPr>
          <a:lstStyle/>
          <a:p>
            <a:r>
              <a:rPr lang="en-US" sz="2800" dirty="0" smtClean="0"/>
              <a:t>KEY ISSUES IN WASTE DISPOSAL </a:t>
            </a:r>
            <a:r>
              <a:rPr lang="en-US" sz="2800" dirty="0" smtClean="0">
                <a:solidFill>
                  <a:schemeClr val="accent2"/>
                </a:solidFill>
              </a:rPr>
              <a:t/>
            </a:r>
            <a:br>
              <a:rPr lang="en-US" sz="2800" dirty="0" smtClean="0">
                <a:solidFill>
                  <a:schemeClr val="accent2"/>
                </a:solidFill>
              </a:rPr>
            </a:br>
            <a:r>
              <a:rPr lang="en-US" sz="2800" b="0" dirty="0">
                <a:solidFill>
                  <a:schemeClr val="accent2"/>
                </a:solidFill>
                <a:latin typeface="Arial Black" panose="020B0A04020102020204" pitchFamily="34" charset="0"/>
              </a:rPr>
              <a:t/>
            </a:r>
            <a:br>
              <a:rPr lang="en-US" sz="2800" b="0" dirty="0">
                <a:solidFill>
                  <a:schemeClr val="accent2"/>
                </a:solidFill>
                <a:latin typeface="Arial Black" panose="020B0A04020102020204" pitchFamily="34" charset="0"/>
              </a:rPr>
            </a:br>
            <a:endParaRPr lang="en-IN" sz="2800" dirty="0"/>
          </a:p>
        </p:txBody>
      </p:sp>
      <p:sp>
        <p:nvSpPr>
          <p:cNvPr id="3" name="Content Placeholder 2"/>
          <p:cNvSpPr>
            <a:spLocks noGrp="1"/>
          </p:cNvSpPr>
          <p:nvPr>
            <p:ph idx="1"/>
          </p:nvPr>
        </p:nvSpPr>
        <p:spPr>
          <a:xfrm>
            <a:off x="285720" y="1214422"/>
            <a:ext cx="8643998" cy="5786478"/>
          </a:xfrm>
        </p:spPr>
        <p:txBody>
          <a:bodyPr>
            <a:normAutofit/>
          </a:bodyPr>
          <a:lstStyle/>
          <a:p>
            <a:pPr algn="just"/>
            <a:r>
              <a:rPr lang="en-US" sz="2100" dirty="0" smtClean="0">
                <a:latin typeface="Century Gothic" pitchFamily="34" charset="0"/>
              </a:rPr>
              <a:t>Health </a:t>
            </a:r>
            <a:r>
              <a:rPr lang="en-US" sz="2100" dirty="0">
                <a:latin typeface="Century Gothic" pitchFamily="34" charset="0"/>
              </a:rPr>
              <a:t>hazards (e.g., residents in the vicinity of wastes inhale dust and smoke when the wastes are burnt; workers and rag pickers come into direct contact with wastes, etc.); </a:t>
            </a:r>
          </a:p>
          <a:p>
            <a:pPr algn="just"/>
            <a:r>
              <a:rPr lang="en-US" sz="2100" dirty="0">
                <a:latin typeface="Century Gothic" pitchFamily="34" charset="0"/>
              </a:rPr>
              <a:t>pollution due to smoke; </a:t>
            </a:r>
          </a:p>
          <a:p>
            <a:pPr algn="just"/>
            <a:r>
              <a:rPr lang="en-US" sz="2100" dirty="0">
                <a:latin typeface="Century Gothic" pitchFamily="34" charset="0"/>
              </a:rPr>
              <a:t>pollution from waste leachate and gas; </a:t>
            </a:r>
          </a:p>
          <a:p>
            <a:pPr algn="just"/>
            <a:r>
              <a:rPr lang="en-US" sz="2100" dirty="0">
                <a:latin typeface="Century Gothic" pitchFamily="34" charset="0"/>
              </a:rPr>
              <a:t>blockage of open drains and sewers. </a:t>
            </a:r>
          </a:p>
          <a:p>
            <a:pPr algn="just"/>
            <a:r>
              <a:rPr lang="en-US" sz="2100" dirty="0">
                <a:latin typeface="Century Gothic" pitchFamily="34" charset="0"/>
              </a:rPr>
              <a:t>Clearly, safe disposal of solid wastes is important for safeguarding both public health and the environment</a:t>
            </a:r>
            <a:endParaRPr lang="en-IN" sz="2100" dirty="0">
              <a:latin typeface="Century Gothic" pitchFamily="34" charset="0"/>
            </a:endParaRPr>
          </a:p>
          <a:p>
            <a:endParaRPr lang="en-IN" dirty="0"/>
          </a:p>
        </p:txBody>
      </p:sp>
    </p:spTree>
    <p:extLst>
      <p:ext uri="{BB962C8B-B14F-4D97-AF65-F5344CB8AC3E}">
        <p14:creationId xmlns:p14="http://schemas.microsoft.com/office/powerpoint/2010/main" val="95062186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MATERIAL USED FOR COVER</a:t>
            </a:r>
            <a:endParaRPr lang="en-US" dirty="0"/>
          </a:p>
        </p:txBody>
      </p:sp>
      <p:sp>
        <p:nvSpPr>
          <p:cNvPr id="3" name="Content Placeholder 2"/>
          <p:cNvSpPr>
            <a:spLocks noGrp="1"/>
          </p:cNvSpPr>
          <p:nvPr>
            <p:ph idx="1"/>
          </p:nvPr>
        </p:nvSpPr>
        <p:spPr>
          <a:xfrm>
            <a:off x="179512" y="1196752"/>
            <a:ext cx="3240360" cy="5400600"/>
          </a:xfrm>
        </p:spPr>
        <p:txBody>
          <a:bodyPr>
            <a:normAutofit fontScale="77500" lnSpcReduction="20000"/>
          </a:bodyPr>
          <a:lstStyle/>
          <a:p>
            <a:pPr marL="514350" indent="-514350" algn="just">
              <a:buFont typeface="+mj-lt"/>
              <a:buAutoNum type="arabicPeriod"/>
            </a:pPr>
            <a:r>
              <a:rPr lang="en-US" sz="2400" dirty="0" smtClean="0">
                <a:solidFill>
                  <a:srgbClr val="002060"/>
                </a:solidFill>
                <a:latin typeface="Century Gothic" pitchFamily="34" charset="0"/>
              </a:rPr>
              <a:t>Soils</a:t>
            </a:r>
          </a:p>
          <a:p>
            <a:pPr marL="514350" indent="-514350" algn="just">
              <a:buFont typeface="+mj-lt"/>
              <a:buAutoNum type="arabicPeriod"/>
            </a:pPr>
            <a:r>
              <a:rPr lang="en-US" sz="2400" dirty="0">
                <a:solidFill>
                  <a:srgbClr val="002060"/>
                </a:solidFill>
                <a:latin typeface="Century Gothic" pitchFamily="34" charset="0"/>
              </a:rPr>
              <a:t>Quarry waste </a:t>
            </a:r>
            <a:endParaRPr lang="en-US" sz="2400" dirty="0" smtClean="0">
              <a:solidFill>
                <a:srgbClr val="002060"/>
              </a:solidFill>
              <a:latin typeface="Century Gothic" pitchFamily="34" charset="0"/>
            </a:endParaRPr>
          </a:p>
          <a:p>
            <a:pPr marL="514350" indent="-514350" algn="just">
              <a:buFont typeface="+mj-lt"/>
              <a:buAutoNum type="arabicPeriod"/>
            </a:pPr>
            <a:r>
              <a:rPr lang="en-US" sz="2400" dirty="0">
                <a:solidFill>
                  <a:srgbClr val="002060"/>
                </a:solidFill>
                <a:latin typeface="Century Gothic" pitchFamily="34" charset="0"/>
              </a:rPr>
              <a:t>Foundry sand </a:t>
            </a:r>
            <a:endParaRPr lang="en-US" sz="2400" dirty="0" smtClean="0">
              <a:solidFill>
                <a:srgbClr val="002060"/>
              </a:solidFill>
              <a:latin typeface="Century Gothic" pitchFamily="34" charset="0"/>
            </a:endParaRPr>
          </a:p>
          <a:p>
            <a:pPr marL="514350" indent="-514350" algn="just">
              <a:buFont typeface="+mj-lt"/>
              <a:buAutoNum type="arabicPeriod"/>
            </a:pPr>
            <a:r>
              <a:rPr lang="en-US" sz="2400" dirty="0" smtClean="0">
                <a:solidFill>
                  <a:srgbClr val="002060"/>
                </a:solidFill>
                <a:latin typeface="Century Gothic" pitchFamily="34" charset="0"/>
              </a:rPr>
              <a:t>Foams</a:t>
            </a:r>
          </a:p>
          <a:p>
            <a:pPr marL="514350" indent="-514350" algn="just">
              <a:buFont typeface="+mj-lt"/>
              <a:buAutoNum type="arabicPeriod"/>
            </a:pPr>
            <a:r>
              <a:rPr lang="en-US" sz="2400" dirty="0">
                <a:solidFill>
                  <a:srgbClr val="002060"/>
                </a:solidFill>
                <a:latin typeface="Century Gothic" pitchFamily="34" charset="0"/>
              </a:rPr>
              <a:t>Geotextile matting </a:t>
            </a:r>
            <a:endParaRPr lang="en-US" sz="2400" dirty="0" smtClean="0">
              <a:solidFill>
                <a:srgbClr val="002060"/>
              </a:solidFill>
              <a:latin typeface="Century Gothic" pitchFamily="34" charset="0"/>
            </a:endParaRPr>
          </a:p>
          <a:p>
            <a:pPr marL="514350" indent="-514350" algn="just">
              <a:buFont typeface="+mj-lt"/>
              <a:buAutoNum type="arabicPeriod"/>
            </a:pPr>
            <a:r>
              <a:rPr lang="en-US" sz="2400" dirty="0">
                <a:solidFill>
                  <a:srgbClr val="002060"/>
                </a:solidFill>
                <a:latin typeface="Century Gothic" pitchFamily="34" charset="0"/>
              </a:rPr>
              <a:t>Plastic </a:t>
            </a:r>
            <a:r>
              <a:rPr lang="en-US" sz="2400" dirty="0" smtClean="0">
                <a:solidFill>
                  <a:srgbClr val="002060"/>
                </a:solidFill>
                <a:latin typeface="Century Gothic" pitchFamily="34" charset="0"/>
              </a:rPr>
              <a:t>film</a:t>
            </a:r>
          </a:p>
          <a:p>
            <a:pPr marL="514350" indent="-514350" algn="just">
              <a:buFont typeface="+mj-lt"/>
              <a:buAutoNum type="arabicPeriod"/>
            </a:pPr>
            <a:r>
              <a:rPr lang="en-US" sz="2400" dirty="0">
                <a:solidFill>
                  <a:srgbClr val="002060"/>
                </a:solidFill>
                <a:latin typeface="Century Gothic" pitchFamily="34" charset="0"/>
              </a:rPr>
              <a:t>Shredded </a:t>
            </a:r>
            <a:r>
              <a:rPr lang="en-US" sz="2400" dirty="0" err="1">
                <a:solidFill>
                  <a:srgbClr val="002060"/>
                </a:solidFill>
                <a:latin typeface="Century Gothic" pitchFamily="34" charset="0"/>
              </a:rPr>
              <a:t>tyres</a:t>
            </a:r>
            <a:r>
              <a:rPr lang="en-US" sz="2400" dirty="0">
                <a:solidFill>
                  <a:srgbClr val="002060"/>
                </a:solidFill>
                <a:latin typeface="Century Gothic" pitchFamily="34" charset="0"/>
              </a:rPr>
              <a:t> </a:t>
            </a:r>
            <a:endParaRPr lang="en-US" sz="2400" dirty="0" smtClean="0">
              <a:solidFill>
                <a:srgbClr val="002060"/>
              </a:solidFill>
              <a:latin typeface="Century Gothic" pitchFamily="34" charset="0"/>
            </a:endParaRPr>
          </a:p>
          <a:p>
            <a:pPr marL="514350" indent="-514350" algn="just">
              <a:buFont typeface="+mj-lt"/>
              <a:buAutoNum type="arabicPeriod"/>
            </a:pPr>
            <a:r>
              <a:rPr lang="en-US" sz="2400" dirty="0">
                <a:solidFill>
                  <a:srgbClr val="002060"/>
                </a:solidFill>
                <a:latin typeface="Century Gothic" pitchFamily="34" charset="0"/>
              </a:rPr>
              <a:t>Shredded green </a:t>
            </a:r>
            <a:r>
              <a:rPr lang="en-US" sz="2400" dirty="0" smtClean="0">
                <a:solidFill>
                  <a:srgbClr val="002060"/>
                </a:solidFill>
                <a:latin typeface="Century Gothic" pitchFamily="34" charset="0"/>
              </a:rPr>
              <a:t>waste</a:t>
            </a:r>
          </a:p>
          <a:p>
            <a:pPr marL="514350" indent="-514350" algn="just">
              <a:buFont typeface="+mj-lt"/>
              <a:buAutoNum type="arabicPeriod"/>
            </a:pPr>
            <a:r>
              <a:rPr lang="en-US" sz="2400" dirty="0">
                <a:solidFill>
                  <a:srgbClr val="002060"/>
                </a:solidFill>
                <a:latin typeface="Century Gothic" pitchFamily="34" charset="0"/>
              </a:rPr>
              <a:t>Synthetic mesh </a:t>
            </a:r>
            <a:endParaRPr lang="en-US" sz="2400" dirty="0" smtClean="0">
              <a:solidFill>
                <a:srgbClr val="002060"/>
              </a:solidFill>
              <a:latin typeface="Century Gothic" pitchFamily="34" charset="0"/>
            </a:endParaRPr>
          </a:p>
          <a:p>
            <a:pPr marL="514350" indent="-514350" algn="just">
              <a:buFont typeface="+mj-lt"/>
              <a:buAutoNum type="arabicPeriod"/>
            </a:pPr>
            <a:r>
              <a:rPr lang="en-US" sz="2400" dirty="0">
                <a:solidFill>
                  <a:srgbClr val="002060"/>
                </a:solidFill>
                <a:latin typeface="Century Gothic" pitchFamily="34" charset="0"/>
              </a:rPr>
              <a:t>Hessian </a:t>
            </a:r>
            <a:r>
              <a:rPr lang="en-US" sz="2400" dirty="0" smtClean="0">
                <a:solidFill>
                  <a:srgbClr val="002060"/>
                </a:solidFill>
                <a:latin typeface="Century Gothic" pitchFamily="34" charset="0"/>
              </a:rPr>
              <a:t>sheet</a:t>
            </a:r>
          </a:p>
          <a:p>
            <a:pPr marL="514350" indent="-514350" algn="just">
              <a:buFont typeface="+mj-lt"/>
              <a:buAutoNum type="arabicPeriod"/>
            </a:pPr>
            <a:r>
              <a:rPr lang="en-US" sz="2400" dirty="0">
                <a:solidFill>
                  <a:srgbClr val="002060"/>
                </a:solidFill>
                <a:latin typeface="Century Gothic" pitchFamily="34" charset="0"/>
              </a:rPr>
              <a:t>Ash </a:t>
            </a:r>
            <a:endParaRPr lang="en-US" sz="2400" dirty="0" smtClean="0">
              <a:solidFill>
                <a:srgbClr val="002060"/>
              </a:solidFill>
              <a:latin typeface="Century Gothic" pitchFamily="34" charset="0"/>
            </a:endParaRPr>
          </a:p>
          <a:p>
            <a:pPr marL="400050" lvl="1" indent="0">
              <a:buNone/>
            </a:pPr>
            <a:endParaRPr lang="en-US" dirty="0" smtClean="0"/>
          </a:p>
        </p:txBody>
      </p:sp>
      <p:pic>
        <p:nvPicPr>
          <p:cNvPr id="5" name="Picture 4"/>
          <p:cNvPicPr>
            <a:picLocks noChangeAspect="1"/>
          </p:cNvPicPr>
          <p:nvPr/>
        </p:nvPicPr>
        <p:blipFill>
          <a:blip r:embed="rId2"/>
          <a:stretch>
            <a:fillRect/>
          </a:stretch>
        </p:blipFill>
        <p:spPr>
          <a:xfrm>
            <a:off x="3306355" y="1357298"/>
            <a:ext cx="3265909" cy="248554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Rounded Rectangle 6"/>
          <p:cNvSpPr/>
          <p:nvPr/>
        </p:nvSpPr>
        <p:spPr>
          <a:xfrm>
            <a:off x="3786182" y="1071546"/>
            <a:ext cx="1944216" cy="224674"/>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smtClean="0">
                <a:solidFill>
                  <a:srgbClr val="C00000"/>
                </a:solidFill>
              </a:rPr>
              <a:t>SOIL AS A COVER</a:t>
            </a:r>
            <a:endParaRPr lang="en-US" b="1" dirty="0">
              <a:solidFill>
                <a:srgbClr val="C00000"/>
              </a:solidFill>
            </a:endParaRPr>
          </a:p>
        </p:txBody>
      </p:sp>
      <p:pic>
        <p:nvPicPr>
          <p:cNvPr id="9" name="Picture 8"/>
          <p:cNvPicPr>
            <a:picLocks noChangeAspect="1"/>
          </p:cNvPicPr>
          <p:nvPr/>
        </p:nvPicPr>
        <p:blipFill>
          <a:blip r:embed="rId3"/>
          <a:srcRect l="3071"/>
          <a:stretch>
            <a:fillRect/>
          </a:stretch>
        </p:blipFill>
        <p:spPr>
          <a:xfrm>
            <a:off x="6643702" y="1357298"/>
            <a:ext cx="2500298" cy="251978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1" name="Rounded Rectangle 10"/>
          <p:cNvSpPr/>
          <p:nvPr/>
        </p:nvSpPr>
        <p:spPr>
          <a:xfrm>
            <a:off x="7000892" y="1071546"/>
            <a:ext cx="1928899" cy="270104"/>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just"/>
            <a:r>
              <a:rPr lang="en-US" b="1" dirty="0" smtClean="0">
                <a:solidFill>
                  <a:srgbClr val="C00000"/>
                </a:solidFill>
              </a:rPr>
              <a:t>SHREDDED TYRES </a:t>
            </a:r>
            <a:endParaRPr lang="en-US" b="1" dirty="0">
              <a:solidFill>
                <a:srgbClr val="C00000"/>
              </a:solidFill>
            </a:endParaRPr>
          </a:p>
        </p:txBody>
      </p:sp>
      <p:pic>
        <p:nvPicPr>
          <p:cNvPr id="12" name="Picture 11"/>
          <p:cNvPicPr>
            <a:picLocks noChangeAspect="1"/>
          </p:cNvPicPr>
          <p:nvPr/>
        </p:nvPicPr>
        <p:blipFill>
          <a:blip r:embed="rId4"/>
          <a:stretch>
            <a:fillRect/>
          </a:stretch>
        </p:blipFill>
        <p:spPr>
          <a:xfrm>
            <a:off x="3857620" y="4286256"/>
            <a:ext cx="4991155" cy="237626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4" name="Rounded Rectangle 13"/>
          <p:cNvSpPr/>
          <p:nvPr/>
        </p:nvSpPr>
        <p:spPr>
          <a:xfrm>
            <a:off x="5143504" y="3929066"/>
            <a:ext cx="2412268" cy="36004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smtClean="0">
                <a:solidFill>
                  <a:srgbClr val="C00000"/>
                </a:solidFill>
              </a:rPr>
              <a:t>HESSIAN SHEET</a:t>
            </a:r>
            <a:endParaRPr lang="en-US" b="1" dirty="0">
              <a:solidFill>
                <a:srgbClr val="C00000"/>
              </a:solidFill>
            </a:endParaRPr>
          </a:p>
        </p:txBody>
      </p:sp>
    </p:spTree>
    <p:extLst>
      <p:ext uri="{BB962C8B-B14F-4D97-AF65-F5344CB8AC3E}">
        <p14:creationId xmlns:p14="http://schemas.microsoft.com/office/powerpoint/2010/main" val="81563601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Construction of a multi-layered MSW landfill barrier system | Download  Scientific Diagra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6404" y="698015"/>
            <a:ext cx="3618161" cy="2802423"/>
          </a:xfrm>
          <a:prstGeom prst="rect">
            <a:avLst/>
          </a:prstGeom>
          <a:noFill/>
          <a:extLst>
            <a:ext uri="{909E8E84-426E-40DD-AFC4-6F175D3DCCD1}">
              <a14:hiddenFill xmlns:a14="http://schemas.microsoft.com/office/drawing/2010/main">
                <a:solidFill>
                  <a:srgbClr val="FFFFFF"/>
                </a:solidFill>
              </a14:hiddenFill>
            </a:ext>
          </a:extLst>
        </p:spPr>
      </p:pic>
      <p:sp>
        <p:nvSpPr>
          <p:cNvPr id="2" name="Rounded Rectangle 1"/>
          <p:cNvSpPr/>
          <p:nvPr/>
        </p:nvSpPr>
        <p:spPr>
          <a:xfrm>
            <a:off x="285720" y="0"/>
            <a:ext cx="3240360" cy="493819"/>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smtClean="0">
                <a:solidFill>
                  <a:srgbClr val="C00000"/>
                </a:solidFill>
              </a:rPr>
              <a:t>GEOTEXTILE COVER</a:t>
            </a:r>
            <a:endParaRPr lang="en-US" b="1" dirty="0">
              <a:solidFill>
                <a:srgbClr val="C00000"/>
              </a:solidFill>
            </a:endParaRPr>
          </a:p>
        </p:txBody>
      </p:sp>
      <p:pic>
        <p:nvPicPr>
          <p:cNvPr id="4" name="Picture 3"/>
          <p:cNvPicPr>
            <a:picLocks noChangeAspect="1"/>
          </p:cNvPicPr>
          <p:nvPr/>
        </p:nvPicPr>
        <p:blipFill>
          <a:blip r:embed="rId3"/>
          <a:stretch>
            <a:fillRect/>
          </a:stretch>
        </p:blipFill>
        <p:spPr>
          <a:xfrm>
            <a:off x="4422911" y="699525"/>
            <a:ext cx="4538997" cy="2800913"/>
          </a:xfrm>
          <a:prstGeom prst="rect">
            <a:avLst/>
          </a:prstGeom>
        </p:spPr>
      </p:pic>
      <p:pic>
        <p:nvPicPr>
          <p:cNvPr id="6" name="Picture 5"/>
          <p:cNvPicPr>
            <a:picLocks noChangeAspect="1"/>
          </p:cNvPicPr>
          <p:nvPr/>
        </p:nvPicPr>
        <p:blipFill>
          <a:blip r:embed="rId4" cstate="print"/>
          <a:stretch>
            <a:fillRect/>
          </a:stretch>
        </p:blipFill>
        <p:spPr>
          <a:xfrm flipH="1">
            <a:off x="285720" y="4008891"/>
            <a:ext cx="3618161" cy="2706257"/>
          </a:xfrm>
          <a:prstGeom prst="rect">
            <a:avLst/>
          </a:prstGeom>
        </p:spPr>
      </p:pic>
      <p:sp>
        <p:nvSpPr>
          <p:cNvPr id="7" name="Rounded Rectangle 6"/>
          <p:cNvSpPr/>
          <p:nvPr/>
        </p:nvSpPr>
        <p:spPr>
          <a:xfrm>
            <a:off x="467544" y="3645024"/>
            <a:ext cx="2952328" cy="288032"/>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smtClean="0">
                <a:solidFill>
                  <a:srgbClr val="C00000"/>
                </a:solidFill>
              </a:rPr>
              <a:t>COAL ASH</a:t>
            </a:r>
            <a:endParaRPr lang="en-US" b="1" dirty="0">
              <a:solidFill>
                <a:srgbClr val="C00000"/>
              </a:solidFill>
            </a:endParaRPr>
          </a:p>
        </p:txBody>
      </p:sp>
      <p:pic>
        <p:nvPicPr>
          <p:cNvPr id="7172" name="Picture 4" descr="Geo Net, For Landfill Sites,Highways, Rs 60 /square meter Indonet Plastic  Industries | ID: 1681970214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29124" y="4008891"/>
            <a:ext cx="4538997" cy="2706257"/>
          </a:xfrm>
          <a:prstGeom prst="rect">
            <a:avLst/>
          </a:prstGeom>
          <a:noFill/>
          <a:extLst>
            <a:ext uri="{909E8E84-426E-40DD-AFC4-6F175D3DCCD1}">
              <a14:hiddenFill xmlns:a14="http://schemas.microsoft.com/office/drawing/2010/main">
                <a:solidFill>
                  <a:srgbClr val="FFFFFF"/>
                </a:solidFill>
              </a14:hiddenFill>
            </a:ext>
          </a:extLst>
        </p:spPr>
      </p:pic>
      <p:sp>
        <p:nvSpPr>
          <p:cNvPr id="8" name="Rounded Rectangle 7"/>
          <p:cNvSpPr/>
          <p:nvPr/>
        </p:nvSpPr>
        <p:spPr>
          <a:xfrm>
            <a:off x="5076056" y="3645024"/>
            <a:ext cx="3312368" cy="288032"/>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smtClean="0">
                <a:solidFill>
                  <a:srgbClr val="C00000"/>
                </a:solidFill>
              </a:rPr>
              <a:t>SYNTHETIC MESH</a:t>
            </a:r>
            <a:endParaRPr lang="en-US" b="1" dirty="0">
              <a:solidFill>
                <a:srgbClr val="C00000"/>
              </a:solidFill>
            </a:endParaRPr>
          </a:p>
        </p:txBody>
      </p:sp>
      <p:sp>
        <p:nvSpPr>
          <p:cNvPr id="10" name="Rounded Rectangle 9"/>
          <p:cNvSpPr/>
          <p:nvPr/>
        </p:nvSpPr>
        <p:spPr>
          <a:xfrm>
            <a:off x="5357818" y="142852"/>
            <a:ext cx="3240360" cy="493819"/>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smtClean="0">
                <a:solidFill>
                  <a:srgbClr val="C00000"/>
                </a:solidFill>
              </a:rPr>
              <a:t>FOAM SPRAY</a:t>
            </a:r>
            <a:endParaRPr lang="en-US" b="1" dirty="0">
              <a:solidFill>
                <a:srgbClr val="C00000"/>
              </a:solidFill>
            </a:endParaRPr>
          </a:p>
        </p:txBody>
      </p:sp>
    </p:spTree>
    <p:extLst>
      <p:ext uri="{BB962C8B-B14F-4D97-AF65-F5344CB8AC3E}">
        <p14:creationId xmlns:p14="http://schemas.microsoft.com/office/powerpoint/2010/main" val="78593696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115616" y="548680"/>
            <a:ext cx="6624736" cy="769441"/>
          </a:xfrm>
          <a:prstGeom prst="rect">
            <a:avLst/>
          </a:prstGeom>
          <a:noFill/>
        </p:spPr>
        <p:txBody>
          <a:bodyPr wrap="square" rtlCol="0">
            <a:spAutoFit/>
          </a:bodyPr>
          <a:lstStyle/>
          <a:p>
            <a:pPr algn="ctr"/>
            <a:r>
              <a:rPr lang="en-US" sz="4400" dirty="0" smtClean="0"/>
              <a:t>What is leachate?</a:t>
            </a:r>
            <a:endParaRPr lang="en-US" sz="4400" dirty="0"/>
          </a:p>
        </p:txBody>
      </p:sp>
      <p:pic>
        <p:nvPicPr>
          <p:cNvPr id="3" name="Picture 2"/>
          <p:cNvPicPr>
            <a:picLocks noChangeAspect="1"/>
          </p:cNvPicPr>
          <p:nvPr/>
        </p:nvPicPr>
        <p:blipFill>
          <a:blip r:embed="rId2"/>
          <a:stretch>
            <a:fillRect/>
          </a:stretch>
        </p:blipFill>
        <p:spPr>
          <a:xfrm>
            <a:off x="899592" y="1988840"/>
            <a:ext cx="7277100" cy="3960440"/>
          </a:xfrm>
          <a:prstGeom prst="rect">
            <a:avLst/>
          </a:prstGeom>
        </p:spPr>
      </p:pic>
    </p:spTree>
    <p:extLst>
      <p:ext uri="{BB962C8B-B14F-4D97-AF65-F5344CB8AC3E}">
        <p14:creationId xmlns:p14="http://schemas.microsoft.com/office/powerpoint/2010/main" val="304701395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512" y="260648"/>
            <a:ext cx="8507288" cy="1156990"/>
          </a:xfrm>
        </p:spPr>
        <p:txBody>
          <a:bodyPr/>
          <a:lstStyle/>
          <a:p>
            <a:r>
              <a:rPr lang="en-US" dirty="0" smtClean="0"/>
              <a:t>LEACHATE</a:t>
            </a:r>
            <a:endParaRPr lang="en-US" dirty="0"/>
          </a:p>
        </p:txBody>
      </p:sp>
      <p:sp>
        <p:nvSpPr>
          <p:cNvPr id="3" name="Content Placeholder 2"/>
          <p:cNvSpPr>
            <a:spLocks noGrp="1"/>
          </p:cNvSpPr>
          <p:nvPr>
            <p:ph idx="1"/>
          </p:nvPr>
        </p:nvSpPr>
        <p:spPr>
          <a:xfrm>
            <a:off x="179512" y="1196752"/>
            <a:ext cx="8856984" cy="2736304"/>
          </a:xfrm>
        </p:spPr>
        <p:txBody>
          <a:bodyPr>
            <a:noAutofit/>
          </a:bodyPr>
          <a:lstStyle/>
          <a:p>
            <a:pPr marL="0" indent="0" algn="just"/>
            <a:r>
              <a:rPr lang="en-US" sz="1800" dirty="0">
                <a:solidFill>
                  <a:srgbClr val="002060"/>
                </a:solidFill>
                <a:latin typeface="Century Gothic" pitchFamily="34" charset="0"/>
              </a:rPr>
              <a:t>Leachate - formed when rain water filters through wastes placed in a landfill. When this liquid comes in contact with buried wastes, it leaches, or draws out, chemicals or constituents from those wastes</a:t>
            </a:r>
            <a:r>
              <a:rPr lang="en-US" sz="1800" dirty="0" smtClean="0">
                <a:solidFill>
                  <a:srgbClr val="002060"/>
                </a:solidFill>
                <a:latin typeface="Century Gothic" pitchFamily="34" charset="0"/>
              </a:rPr>
              <a:t>.</a:t>
            </a:r>
          </a:p>
          <a:p>
            <a:pPr algn="just"/>
            <a:r>
              <a:rPr lang="en-US" sz="1800" dirty="0">
                <a:solidFill>
                  <a:srgbClr val="002060"/>
                </a:solidFill>
                <a:latin typeface="Century Gothic" pitchFamily="34" charset="0"/>
              </a:rPr>
              <a:t>It is a mixture of organic degradation products, liquid waste and rain water</a:t>
            </a:r>
            <a:r>
              <a:rPr lang="en-US" sz="1800" dirty="0" smtClean="0">
                <a:solidFill>
                  <a:srgbClr val="002060"/>
                </a:solidFill>
                <a:latin typeface="Century Gothic" pitchFamily="34" charset="0"/>
              </a:rPr>
              <a:t>.</a:t>
            </a:r>
          </a:p>
          <a:p>
            <a:pPr algn="just"/>
            <a:r>
              <a:rPr lang="en-US" sz="1800" dirty="0">
                <a:solidFill>
                  <a:srgbClr val="002060"/>
                </a:solidFill>
                <a:latin typeface="Century Gothic" pitchFamily="34" charset="0"/>
              </a:rPr>
              <a:t>It has high organic carbon content, high concentrations of nitrogen and is usually slightly acidic.</a:t>
            </a:r>
            <a:endParaRPr lang="en-US" sz="1800" dirty="0" smtClean="0">
              <a:solidFill>
                <a:srgbClr val="002060"/>
              </a:solidFill>
              <a:latin typeface="Century Gothic" pitchFamily="34" charset="0"/>
            </a:endParaRPr>
          </a:p>
          <a:p>
            <a:pPr marL="0" indent="0" algn="just">
              <a:buNone/>
            </a:pPr>
            <a:endParaRPr lang="en-US" sz="1800" dirty="0"/>
          </a:p>
        </p:txBody>
      </p:sp>
      <p:pic>
        <p:nvPicPr>
          <p:cNvPr id="8194" name="Picture 2" descr="Conceptual diagram of leachate migration from a landfill and open... |  Download Scientific Diagra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24036" y="3714752"/>
            <a:ext cx="5912460" cy="30266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437807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115616" y="476672"/>
            <a:ext cx="6696744" cy="6048672"/>
          </a:xfrm>
          <a:prstGeom prst="rect">
            <a:avLst/>
          </a:prstGeom>
        </p:spPr>
      </p:pic>
    </p:spTree>
    <p:extLst>
      <p:ext uri="{BB962C8B-B14F-4D97-AF65-F5344CB8AC3E}">
        <p14:creationId xmlns:p14="http://schemas.microsoft.com/office/powerpoint/2010/main" val="141041759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115616" y="188640"/>
            <a:ext cx="7109097" cy="6669360"/>
          </a:xfrm>
          <a:prstGeom prst="rect">
            <a:avLst/>
          </a:prstGeom>
        </p:spPr>
      </p:pic>
    </p:spTree>
    <p:extLst>
      <p:ext uri="{BB962C8B-B14F-4D97-AF65-F5344CB8AC3E}">
        <p14:creationId xmlns:p14="http://schemas.microsoft.com/office/powerpoint/2010/main" val="41375566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512" y="260648"/>
            <a:ext cx="8507288" cy="1156990"/>
          </a:xfrm>
        </p:spPr>
        <p:txBody>
          <a:bodyPr>
            <a:normAutofit/>
          </a:bodyPr>
          <a:lstStyle/>
          <a:p>
            <a:r>
              <a:rPr lang="en-US" dirty="0" smtClean="0">
                <a:cs typeface="Times New Roman" panose="02020603050405020304" pitchFamily="18" charset="0"/>
              </a:rPr>
              <a:t>PROBLEMS OF LANDFILL LEACHATE</a:t>
            </a:r>
          </a:p>
        </p:txBody>
      </p:sp>
      <p:sp>
        <p:nvSpPr>
          <p:cNvPr id="3" name="Content Placeholder 2"/>
          <p:cNvSpPr>
            <a:spLocks noGrp="1"/>
          </p:cNvSpPr>
          <p:nvPr>
            <p:ph idx="1"/>
          </p:nvPr>
        </p:nvSpPr>
        <p:spPr>
          <a:xfrm>
            <a:off x="179512" y="1196752"/>
            <a:ext cx="8856984" cy="2736304"/>
          </a:xfrm>
        </p:spPr>
        <p:txBody>
          <a:bodyPr>
            <a:noAutofit/>
          </a:bodyPr>
          <a:lstStyle/>
          <a:p>
            <a:pPr marL="0" indent="0" algn="just"/>
            <a:r>
              <a:rPr lang="en-US" sz="1600" dirty="0" smtClean="0">
                <a:solidFill>
                  <a:srgbClr val="002060"/>
                </a:solidFill>
                <a:latin typeface="Century Gothic" pitchFamily="34" charset="0"/>
              </a:rPr>
              <a:t>Leachate can pollute both groundwater and surface water supplies. The degree of pollution will depend on local geology and hydrogeology, nature of waste and the proximity of susceptible receptors. Once groundwater is contaminated, it is very costly to clean it up. Landfills, therefore, undergo siting, design and construction procedures that control leachate migration.</a:t>
            </a:r>
          </a:p>
          <a:p>
            <a:pPr algn="just"/>
            <a:r>
              <a:rPr lang="en-US" sz="1600" dirty="0" smtClean="0">
                <a:solidFill>
                  <a:srgbClr val="C00000"/>
                </a:solidFill>
                <a:latin typeface="Century Gothic" pitchFamily="34" charset="0"/>
              </a:rPr>
              <a:t>LEACHATE MIGRATION :</a:t>
            </a:r>
          </a:p>
          <a:p>
            <a:pPr algn="just"/>
            <a:r>
              <a:rPr lang="en-US" sz="1600" dirty="0" smtClean="0">
                <a:solidFill>
                  <a:srgbClr val="002060"/>
                </a:solidFill>
                <a:latin typeface="Century Gothic" pitchFamily="34" charset="0"/>
              </a:rPr>
              <a:t>It is generally difficult to predict the movement of escaped leachate accurately. </a:t>
            </a:r>
          </a:p>
          <a:p>
            <a:pPr algn="just"/>
            <a:r>
              <a:rPr lang="en-US" sz="1600" dirty="0" smtClean="0">
                <a:solidFill>
                  <a:srgbClr val="002060"/>
                </a:solidFill>
                <a:latin typeface="Century Gothic" pitchFamily="34" charset="0"/>
              </a:rPr>
              <a:t>The main controlling factors are the surrounding geology and hydrogeology. </a:t>
            </a:r>
          </a:p>
          <a:p>
            <a:pPr algn="just"/>
            <a:r>
              <a:rPr lang="en-US" sz="1600" dirty="0" smtClean="0">
                <a:solidFill>
                  <a:srgbClr val="002060"/>
                </a:solidFill>
                <a:latin typeface="Century Gothic" pitchFamily="34" charset="0"/>
              </a:rPr>
              <a:t>Escape to surface water may be relatively easy to control, but if it escapes to groundwater sources, it can be very difficult both to control and clean up. </a:t>
            </a:r>
          </a:p>
          <a:p>
            <a:pPr algn="just"/>
            <a:r>
              <a:rPr lang="en-US" sz="1600" dirty="0" smtClean="0">
                <a:solidFill>
                  <a:srgbClr val="002060"/>
                </a:solidFill>
                <a:latin typeface="Century Gothic" pitchFamily="34" charset="0"/>
              </a:rPr>
              <a:t>The degree of groundwater contamination is affected by physical, chemical and biological actions. </a:t>
            </a:r>
          </a:p>
          <a:p>
            <a:pPr algn="just"/>
            <a:r>
              <a:rPr lang="en-US" sz="1600" dirty="0" smtClean="0">
                <a:solidFill>
                  <a:srgbClr val="002060"/>
                </a:solidFill>
                <a:latin typeface="Century Gothic" pitchFamily="34" charset="0"/>
              </a:rPr>
              <a:t>The relative importance of each process may change, however, if the leachate moves from the landfill to the sub-surface region.</a:t>
            </a:r>
          </a:p>
          <a:p>
            <a:pPr marL="0" indent="0" algn="just">
              <a:buNone/>
            </a:pPr>
            <a:endParaRPr lang="en-US" sz="1800" dirty="0"/>
          </a:p>
        </p:txBody>
      </p:sp>
    </p:spTree>
    <p:extLst>
      <p:ext uri="{BB962C8B-B14F-4D97-AF65-F5344CB8AC3E}">
        <p14:creationId xmlns:p14="http://schemas.microsoft.com/office/powerpoint/2010/main" val="4274378073"/>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LEACHATE MANAGEMENT</a:t>
            </a:r>
            <a:endParaRPr lang="en-US" dirty="0"/>
          </a:p>
        </p:txBody>
      </p:sp>
      <p:sp>
        <p:nvSpPr>
          <p:cNvPr id="3" name="Content Placeholder 2"/>
          <p:cNvSpPr>
            <a:spLocks noGrp="1"/>
          </p:cNvSpPr>
          <p:nvPr>
            <p:ph idx="1"/>
          </p:nvPr>
        </p:nvSpPr>
        <p:spPr>
          <a:xfrm>
            <a:off x="179512" y="1417638"/>
            <a:ext cx="4176464" cy="4525963"/>
          </a:xfrm>
        </p:spPr>
        <p:txBody>
          <a:bodyPr>
            <a:normAutofit fontScale="62500" lnSpcReduction="20000"/>
          </a:bodyPr>
          <a:lstStyle/>
          <a:p>
            <a:pPr algn="just"/>
            <a:r>
              <a:rPr lang="en-US" dirty="0" smtClean="0">
                <a:latin typeface="Century Gothic" pitchFamily="34" charset="0"/>
              </a:rPr>
              <a:t>Prevention of leakage</a:t>
            </a:r>
          </a:p>
          <a:p>
            <a:pPr lvl="1" algn="just"/>
            <a:r>
              <a:rPr lang="en-US" dirty="0" smtClean="0">
                <a:latin typeface="Century Gothic" pitchFamily="34" charset="0"/>
              </a:rPr>
              <a:t>Laying </a:t>
            </a:r>
            <a:r>
              <a:rPr lang="en-US" dirty="0">
                <a:latin typeface="Century Gothic" pitchFamily="34" charset="0"/>
              </a:rPr>
              <a:t>i</a:t>
            </a:r>
            <a:r>
              <a:rPr lang="en-US" dirty="0" smtClean="0">
                <a:latin typeface="Century Gothic" pitchFamily="34" charset="0"/>
              </a:rPr>
              <a:t>mpermeable member</a:t>
            </a:r>
          </a:p>
          <a:p>
            <a:pPr lvl="1" algn="just"/>
            <a:r>
              <a:rPr lang="en-US" dirty="0" smtClean="0">
                <a:latin typeface="Century Gothic" pitchFamily="34" charset="0"/>
              </a:rPr>
              <a:t>Natural and synthetic liners</a:t>
            </a:r>
          </a:p>
          <a:p>
            <a:pPr algn="just"/>
            <a:r>
              <a:rPr lang="en-US" dirty="0" smtClean="0">
                <a:latin typeface="Century Gothic" pitchFamily="34" charset="0"/>
              </a:rPr>
              <a:t>Leachate collection</a:t>
            </a:r>
          </a:p>
          <a:p>
            <a:pPr lvl="1" algn="just"/>
            <a:r>
              <a:rPr lang="en-US" dirty="0">
                <a:latin typeface="Century Gothic" pitchFamily="34" charset="0"/>
              </a:rPr>
              <a:t>Providing drainage layer and </a:t>
            </a:r>
            <a:r>
              <a:rPr lang="en-US" dirty="0" smtClean="0">
                <a:latin typeface="Century Gothic" pitchFamily="34" charset="0"/>
              </a:rPr>
              <a:t>pipes</a:t>
            </a:r>
          </a:p>
          <a:p>
            <a:pPr algn="just"/>
            <a:r>
              <a:rPr lang="en-US" dirty="0" smtClean="0">
                <a:latin typeface="Century Gothic" pitchFamily="34" charset="0"/>
              </a:rPr>
              <a:t>Reducing the infiltration of water</a:t>
            </a:r>
          </a:p>
          <a:p>
            <a:pPr lvl="1" algn="just"/>
            <a:r>
              <a:rPr lang="en-US" dirty="0" smtClean="0">
                <a:latin typeface="Century Gothic" pitchFamily="34" charset="0"/>
              </a:rPr>
              <a:t>Top cap and drainage layer</a:t>
            </a:r>
          </a:p>
          <a:p>
            <a:pPr algn="just"/>
            <a:r>
              <a:rPr lang="en-US" dirty="0" smtClean="0">
                <a:latin typeface="Century Gothic" pitchFamily="34" charset="0"/>
              </a:rPr>
              <a:t>Treatment</a:t>
            </a:r>
          </a:p>
          <a:p>
            <a:pPr lvl="1" algn="just"/>
            <a:r>
              <a:rPr lang="en-US" dirty="0" smtClean="0">
                <a:latin typeface="Century Gothic" pitchFamily="34" charset="0"/>
              </a:rPr>
              <a:t>Water reduction and purifier</a:t>
            </a:r>
          </a:p>
          <a:p>
            <a:pPr algn="just"/>
            <a:endParaRPr lang="en-US" dirty="0"/>
          </a:p>
          <a:p>
            <a:pPr lvl="1" algn="just"/>
            <a:endParaRPr lang="en-US" dirty="0" smtClean="0"/>
          </a:p>
        </p:txBody>
      </p:sp>
      <p:pic>
        <p:nvPicPr>
          <p:cNvPr id="4" name="Picture 3"/>
          <p:cNvPicPr>
            <a:picLocks noChangeAspect="1"/>
          </p:cNvPicPr>
          <p:nvPr/>
        </p:nvPicPr>
        <p:blipFill>
          <a:blip r:embed="rId2"/>
          <a:stretch>
            <a:fillRect/>
          </a:stretch>
        </p:blipFill>
        <p:spPr>
          <a:xfrm>
            <a:off x="4355976" y="1196752"/>
            <a:ext cx="4608512" cy="5040560"/>
          </a:xfrm>
          <a:prstGeom prst="rect">
            <a:avLst/>
          </a:prstGeom>
        </p:spPr>
      </p:pic>
    </p:spTree>
    <p:extLst>
      <p:ext uri="{BB962C8B-B14F-4D97-AF65-F5344CB8AC3E}">
        <p14:creationId xmlns:p14="http://schemas.microsoft.com/office/powerpoint/2010/main" val="179026605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LEACHATE MANAGEMENT</a:t>
            </a:r>
            <a:endParaRPr lang="en-US" dirty="0"/>
          </a:p>
        </p:txBody>
      </p:sp>
      <p:sp>
        <p:nvSpPr>
          <p:cNvPr id="5" name="Content Placeholder 4"/>
          <p:cNvSpPr>
            <a:spLocks noGrp="1"/>
          </p:cNvSpPr>
          <p:nvPr>
            <p:ph idx="1"/>
          </p:nvPr>
        </p:nvSpPr>
        <p:spPr/>
        <p:txBody>
          <a:bodyPr/>
          <a:lstStyle/>
          <a:p>
            <a:endParaRPr lang="en-IN"/>
          </a:p>
        </p:txBody>
      </p:sp>
      <p:pic>
        <p:nvPicPr>
          <p:cNvPr id="6" name="Picture 5"/>
          <p:cNvPicPr>
            <a:picLocks noChangeAspect="1"/>
          </p:cNvPicPr>
          <p:nvPr/>
        </p:nvPicPr>
        <p:blipFill>
          <a:blip r:embed="rId2"/>
          <a:stretch>
            <a:fillRect/>
          </a:stretch>
        </p:blipFill>
        <p:spPr>
          <a:xfrm>
            <a:off x="785786" y="1214422"/>
            <a:ext cx="7704856" cy="5400600"/>
          </a:xfrm>
          <a:prstGeom prst="rect">
            <a:avLst/>
          </a:prstGeom>
        </p:spPr>
      </p:pic>
    </p:spTree>
    <p:extLst>
      <p:ext uri="{BB962C8B-B14F-4D97-AF65-F5344CB8AC3E}">
        <p14:creationId xmlns:p14="http://schemas.microsoft.com/office/powerpoint/2010/main" val="179026605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LEACHATE CONTROL SYSTEM</a:t>
            </a:r>
            <a:endParaRPr lang="en-US" dirty="0"/>
          </a:p>
        </p:txBody>
      </p:sp>
      <p:sp>
        <p:nvSpPr>
          <p:cNvPr id="3" name="Content Placeholder 2"/>
          <p:cNvSpPr>
            <a:spLocks noGrp="1"/>
          </p:cNvSpPr>
          <p:nvPr>
            <p:ph idx="1"/>
          </p:nvPr>
        </p:nvSpPr>
        <p:spPr>
          <a:xfrm>
            <a:off x="251520" y="1196752"/>
            <a:ext cx="8784976" cy="1324744"/>
          </a:xfrm>
        </p:spPr>
        <p:txBody>
          <a:bodyPr>
            <a:noAutofit/>
          </a:bodyPr>
          <a:lstStyle/>
          <a:p>
            <a:pPr algn="just">
              <a:lnSpc>
                <a:spcPct val="100000"/>
              </a:lnSpc>
            </a:pPr>
            <a:r>
              <a:rPr lang="en-US" sz="1800" dirty="0">
                <a:solidFill>
                  <a:srgbClr val="002060"/>
                </a:solidFill>
                <a:latin typeface="Century Gothic" pitchFamily="34" charset="0"/>
              </a:rPr>
              <a:t>The best way to control leachate is through prevention, which should be integral to the site design.</a:t>
            </a:r>
          </a:p>
          <a:p>
            <a:pPr algn="just">
              <a:lnSpc>
                <a:spcPct val="100000"/>
              </a:lnSpc>
            </a:pPr>
            <a:r>
              <a:rPr lang="en-US" sz="1800" dirty="0" smtClean="0">
                <a:solidFill>
                  <a:srgbClr val="002060"/>
                </a:solidFill>
                <a:latin typeface="Century Gothic" pitchFamily="34" charset="0"/>
              </a:rPr>
              <a:t>In </a:t>
            </a:r>
            <a:r>
              <a:rPr lang="en-US" sz="1800" dirty="0">
                <a:solidFill>
                  <a:srgbClr val="002060"/>
                </a:solidFill>
                <a:latin typeface="Century Gothic" pitchFamily="34" charset="0"/>
              </a:rPr>
              <a:t>most cases, it is necessary to control liquid access, collection and treatment, all of which can be done using the following landfill liners.</a:t>
            </a:r>
          </a:p>
          <a:p>
            <a:pPr marL="0" indent="0">
              <a:lnSpc>
                <a:spcPct val="100000"/>
              </a:lnSpc>
              <a:buNone/>
            </a:pPr>
            <a:endParaRPr lang="en-US" sz="1800" dirty="0">
              <a:solidFill>
                <a:srgbClr val="002060"/>
              </a:solidFill>
              <a:latin typeface="Century Gothic" pitchFamily="34" charset="0"/>
            </a:endParaRPr>
          </a:p>
        </p:txBody>
      </p:sp>
      <p:sp>
        <p:nvSpPr>
          <p:cNvPr id="4" name="TextBox 3"/>
          <p:cNvSpPr txBox="1"/>
          <p:nvPr/>
        </p:nvSpPr>
        <p:spPr>
          <a:xfrm>
            <a:off x="251520" y="2521496"/>
            <a:ext cx="8784976" cy="1785104"/>
          </a:xfrm>
          <a:prstGeom prst="rect">
            <a:avLst/>
          </a:prstGeom>
          <a:noFill/>
        </p:spPr>
        <p:txBody>
          <a:bodyPr wrap="square" rtlCol="0">
            <a:spAutoFit/>
          </a:bodyPr>
          <a:lstStyle/>
          <a:p>
            <a:pPr algn="just"/>
            <a:r>
              <a:rPr lang="en-US" sz="2000" b="1" dirty="0" smtClean="0">
                <a:solidFill>
                  <a:srgbClr val="C00000"/>
                </a:solidFill>
                <a:latin typeface="Century Gothic" pitchFamily="34" charset="0"/>
                <a:cs typeface="Times New Roman" panose="02020603050405020304" pitchFamily="18" charset="0"/>
              </a:rPr>
              <a:t>NATURAL LINERS:</a:t>
            </a:r>
          </a:p>
          <a:p>
            <a:pPr algn="just">
              <a:buBlip>
                <a:blip r:embed="rId2"/>
              </a:buBlip>
            </a:pPr>
            <a:r>
              <a:rPr lang="en-US" b="1" dirty="0" smtClean="0">
                <a:solidFill>
                  <a:srgbClr val="002060"/>
                </a:solidFill>
                <a:latin typeface="Century Gothic" pitchFamily="34" charset="0"/>
                <a:cs typeface="Times New Roman" panose="02020603050405020304" pitchFamily="18" charset="0"/>
              </a:rPr>
              <a:t>These </a:t>
            </a:r>
            <a:r>
              <a:rPr lang="en-US" b="1" dirty="0">
                <a:solidFill>
                  <a:srgbClr val="002060"/>
                </a:solidFill>
                <a:latin typeface="Century Gothic" pitchFamily="34" charset="0"/>
                <a:cs typeface="Times New Roman" panose="02020603050405020304" pitchFamily="18" charset="0"/>
              </a:rPr>
              <a:t>refer to compacted clay or shale, bitumen or soil sealants, etc., and are generally less permeable, resistant to chemical attack and have good sorption </a:t>
            </a:r>
            <a:r>
              <a:rPr lang="en-US" b="1" dirty="0" smtClean="0">
                <a:solidFill>
                  <a:srgbClr val="002060"/>
                </a:solidFill>
                <a:latin typeface="Century Gothic" pitchFamily="34" charset="0"/>
                <a:cs typeface="Times New Roman" panose="02020603050405020304" pitchFamily="18" charset="0"/>
              </a:rPr>
              <a:t>properties. </a:t>
            </a:r>
          </a:p>
          <a:p>
            <a:pPr algn="just">
              <a:buBlip>
                <a:blip r:embed="rId2"/>
              </a:buBlip>
            </a:pPr>
            <a:r>
              <a:rPr lang="en-US" b="1" dirty="0" smtClean="0">
                <a:solidFill>
                  <a:srgbClr val="002060"/>
                </a:solidFill>
                <a:latin typeface="Century Gothic" pitchFamily="34" charset="0"/>
                <a:cs typeface="Times New Roman" panose="02020603050405020304" pitchFamily="18" charset="0"/>
              </a:rPr>
              <a:t>They </a:t>
            </a:r>
            <a:r>
              <a:rPr lang="en-US" b="1" dirty="0">
                <a:solidFill>
                  <a:srgbClr val="002060"/>
                </a:solidFill>
                <a:latin typeface="Century Gothic" pitchFamily="34" charset="0"/>
                <a:cs typeface="Times New Roman" panose="02020603050405020304" pitchFamily="18" charset="0"/>
              </a:rPr>
              <a:t>generally do not act as true containment barriers, because sometimes leachate migrates through them. </a:t>
            </a:r>
          </a:p>
        </p:txBody>
      </p:sp>
      <p:pic>
        <p:nvPicPr>
          <p:cNvPr id="5" name="Picture 4"/>
          <p:cNvPicPr>
            <a:picLocks noChangeAspect="1"/>
          </p:cNvPicPr>
          <p:nvPr/>
        </p:nvPicPr>
        <p:blipFill>
          <a:blip r:embed="rId3"/>
          <a:stretch>
            <a:fillRect/>
          </a:stretch>
        </p:blipFill>
        <p:spPr>
          <a:xfrm>
            <a:off x="4643438" y="4500570"/>
            <a:ext cx="3899262" cy="2041455"/>
          </a:xfrm>
          <a:prstGeom prst="rect">
            <a:avLst/>
          </a:prstGeom>
        </p:spPr>
      </p:pic>
    </p:spTree>
    <p:extLst>
      <p:ext uri="{BB962C8B-B14F-4D97-AF65-F5344CB8AC3E}">
        <p14:creationId xmlns:p14="http://schemas.microsoft.com/office/powerpoint/2010/main" val="145667240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14282" y="1142984"/>
            <a:ext cx="8472518" cy="4983179"/>
          </a:xfrm>
        </p:spPr>
        <p:txBody>
          <a:bodyPr>
            <a:normAutofit fontScale="62500" lnSpcReduction="20000"/>
          </a:bodyPr>
          <a:lstStyle/>
          <a:p>
            <a:pPr algn="just"/>
            <a:r>
              <a:rPr lang="en-US" sz="2800" dirty="0" smtClean="0">
                <a:solidFill>
                  <a:srgbClr val="002060"/>
                </a:solidFill>
                <a:latin typeface="Century Gothic" pitchFamily="34" charset="0"/>
              </a:rPr>
              <a:t>The </a:t>
            </a:r>
            <a:r>
              <a:rPr lang="en-US" sz="2800" dirty="0">
                <a:solidFill>
                  <a:srgbClr val="002060"/>
                </a:solidFill>
                <a:latin typeface="Century Gothic" pitchFamily="34" charset="0"/>
              </a:rPr>
              <a:t>most common disposal option </a:t>
            </a:r>
            <a:r>
              <a:rPr lang="en-US" sz="2800" dirty="0" smtClean="0">
                <a:solidFill>
                  <a:srgbClr val="002060"/>
                </a:solidFill>
                <a:latin typeface="Century Gothic" pitchFamily="34" charset="0"/>
              </a:rPr>
              <a:t>practiced </a:t>
            </a:r>
            <a:r>
              <a:rPr lang="en-US" sz="2800" dirty="0">
                <a:solidFill>
                  <a:srgbClr val="002060"/>
                </a:solidFill>
                <a:latin typeface="Century Gothic" pitchFamily="34" charset="0"/>
              </a:rPr>
              <a:t>currently in many countries is either uncontrolled dumping or dumping with moderate control. </a:t>
            </a:r>
          </a:p>
          <a:p>
            <a:pPr algn="just"/>
            <a:r>
              <a:rPr lang="en-US" sz="2800" dirty="0">
                <a:solidFill>
                  <a:srgbClr val="002060"/>
                </a:solidFill>
                <a:latin typeface="Century Gothic" pitchFamily="34" charset="0"/>
              </a:rPr>
              <a:t>The environmental costs of uncontrolled dumping include breeding of disease causing vectors (e.g., flies, mosquitoes and rodents), pollution, </a:t>
            </a:r>
            <a:r>
              <a:rPr lang="en-US" sz="2800" dirty="0" err="1">
                <a:solidFill>
                  <a:srgbClr val="002060"/>
                </a:solidFill>
                <a:latin typeface="Century Gothic" pitchFamily="34" charset="0"/>
              </a:rPr>
              <a:t>odour</a:t>
            </a:r>
            <a:r>
              <a:rPr lang="en-US" sz="2800" dirty="0">
                <a:solidFill>
                  <a:srgbClr val="002060"/>
                </a:solidFill>
                <a:latin typeface="Century Gothic" pitchFamily="34" charset="0"/>
              </a:rPr>
              <a:t> and smoke.</a:t>
            </a:r>
          </a:p>
          <a:p>
            <a:pPr algn="just"/>
            <a:r>
              <a:rPr lang="en-US" sz="2800" dirty="0">
                <a:solidFill>
                  <a:srgbClr val="002060"/>
                </a:solidFill>
                <a:latin typeface="Century Gothic" pitchFamily="34" charset="0"/>
              </a:rPr>
              <a:t>However it, should be noted that the option selected for waste disposal must mesh with the existing socio-cultural milieu, infrastructure, etc. </a:t>
            </a:r>
          </a:p>
          <a:p>
            <a:pPr marL="0" indent="0" algn="just">
              <a:buNone/>
            </a:pPr>
            <a:r>
              <a:rPr lang="en-US" sz="2800" dirty="0" smtClean="0">
                <a:solidFill>
                  <a:srgbClr val="002060"/>
                </a:solidFill>
                <a:latin typeface="Century Gothic" pitchFamily="34" charset="0"/>
              </a:rPr>
              <a:t>Disposal options </a:t>
            </a:r>
          </a:p>
          <a:p>
            <a:pPr algn="just"/>
            <a:r>
              <a:rPr lang="en-US" sz="2800" dirty="0" smtClean="0">
                <a:solidFill>
                  <a:srgbClr val="002060"/>
                </a:solidFill>
                <a:latin typeface="Century Gothic" pitchFamily="34" charset="0"/>
              </a:rPr>
              <a:t>In this Subsection, we will touch upon some the options available for waste disposal, and in that respect, we will consider the following:  </a:t>
            </a:r>
          </a:p>
          <a:p>
            <a:endParaRPr lang="en-IN" dirty="0"/>
          </a:p>
        </p:txBody>
      </p:sp>
      <p:sp>
        <p:nvSpPr>
          <p:cNvPr id="4" name="Rectangle 3"/>
          <p:cNvSpPr/>
          <p:nvPr/>
        </p:nvSpPr>
        <p:spPr>
          <a:xfrm>
            <a:off x="785786" y="214290"/>
            <a:ext cx="8056373" cy="584775"/>
          </a:xfrm>
          <a:prstGeom prst="rect">
            <a:avLst/>
          </a:prstGeom>
        </p:spPr>
        <p:txBody>
          <a:bodyPr wrap="none">
            <a:spAutoFit/>
          </a:bodyPr>
          <a:lstStyle/>
          <a:p>
            <a:pPr algn="just"/>
            <a:r>
              <a:rPr lang="en-US" sz="3200" b="1" dirty="0" smtClean="0">
                <a:latin typeface="+mj-lt"/>
              </a:rPr>
              <a:t>DISPOSAL OPTIONS AND SELECTION CRITERIA:</a:t>
            </a:r>
            <a:endParaRPr lang="en-US" sz="3200" b="1" dirty="0">
              <a:latin typeface="+mj-lt"/>
            </a:endParaRPr>
          </a:p>
        </p:txBody>
      </p:sp>
    </p:spTree>
    <p:extLst>
      <p:ext uri="{BB962C8B-B14F-4D97-AF65-F5344CB8AC3E}">
        <p14:creationId xmlns:p14="http://schemas.microsoft.com/office/powerpoint/2010/main" val="174875334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LEACHATE CONTROL SYSTEM</a:t>
            </a:r>
            <a:endParaRPr lang="en-US" dirty="0"/>
          </a:p>
        </p:txBody>
      </p:sp>
      <p:sp>
        <p:nvSpPr>
          <p:cNvPr id="4" name="TextBox 3"/>
          <p:cNvSpPr txBox="1"/>
          <p:nvPr/>
        </p:nvSpPr>
        <p:spPr>
          <a:xfrm>
            <a:off x="0" y="1071546"/>
            <a:ext cx="9144000" cy="4832092"/>
          </a:xfrm>
          <a:prstGeom prst="rect">
            <a:avLst/>
          </a:prstGeom>
          <a:noFill/>
        </p:spPr>
        <p:txBody>
          <a:bodyPr wrap="square" rtlCol="0">
            <a:spAutoFit/>
          </a:bodyPr>
          <a:lstStyle/>
          <a:p>
            <a:pPr algn="just"/>
            <a:r>
              <a:rPr lang="en-US" sz="2000" b="1" dirty="0" smtClean="0">
                <a:solidFill>
                  <a:srgbClr val="C00000"/>
                </a:solidFill>
                <a:latin typeface="Century Gothic" pitchFamily="34" charset="0"/>
                <a:cs typeface="Times New Roman" panose="02020603050405020304" pitchFamily="18" charset="0"/>
              </a:rPr>
              <a:t>SYNTHETIC (GEO-MEMBRANE) LINERS: </a:t>
            </a:r>
          </a:p>
          <a:p>
            <a:pPr algn="just">
              <a:lnSpc>
                <a:spcPct val="200000"/>
              </a:lnSpc>
              <a:buBlip>
                <a:blip r:embed="rId2"/>
              </a:buBlip>
            </a:pPr>
            <a:r>
              <a:rPr lang="en-US" sz="1600" b="1" dirty="0" smtClean="0">
                <a:solidFill>
                  <a:srgbClr val="002060"/>
                </a:solidFill>
                <a:latin typeface="Century Gothic" pitchFamily="34" charset="0"/>
                <a:cs typeface="Times New Roman" panose="02020603050405020304" pitchFamily="18" charset="0"/>
              </a:rPr>
              <a:t>These are typically made up of high or medium density polyethylene and are generally less permeable, easy to install, relatively strong and have good deformation characteristics. </a:t>
            </a:r>
          </a:p>
          <a:p>
            <a:pPr algn="just">
              <a:lnSpc>
                <a:spcPct val="200000"/>
              </a:lnSpc>
              <a:buBlip>
                <a:blip r:embed="rId2"/>
              </a:buBlip>
            </a:pPr>
            <a:r>
              <a:rPr lang="en-US" sz="1600" b="1" dirty="0" smtClean="0">
                <a:solidFill>
                  <a:srgbClr val="002060"/>
                </a:solidFill>
                <a:latin typeface="Century Gothic" pitchFamily="34" charset="0"/>
                <a:cs typeface="Times New Roman" panose="02020603050405020304" pitchFamily="18" charset="0"/>
              </a:rPr>
              <a:t>They sometimes expand or shrink according to temperature and age. Note that natural and geo-membrane liners are often combined to enhance the overall efficiency of the containment system. </a:t>
            </a:r>
          </a:p>
          <a:p>
            <a:pPr algn="just">
              <a:lnSpc>
                <a:spcPct val="200000"/>
              </a:lnSpc>
              <a:buBlip>
                <a:blip r:embed="rId2"/>
              </a:buBlip>
            </a:pPr>
            <a:r>
              <a:rPr lang="en-US" sz="1600" b="1" dirty="0" smtClean="0">
                <a:solidFill>
                  <a:srgbClr val="002060"/>
                </a:solidFill>
                <a:latin typeface="Century Gothic" pitchFamily="34" charset="0"/>
                <a:cs typeface="Times New Roman" panose="02020603050405020304" pitchFamily="18" charset="0"/>
              </a:rPr>
              <a:t>Some of the leachate collection systems include impermeable liner, granular material, collection piping, leachate storage tank; leachate is trucked to a wastewater treatment facility.</a:t>
            </a:r>
            <a:endParaRPr lang="en-US" sz="1600" b="1" dirty="0" smtClean="0">
              <a:solidFill>
                <a:srgbClr val="C00000"/>
              </a:solidFill>
              <a:latin typeface="Century Gothic" pitchFamily="34" charset="0"/>
              <a:cs typeface="Times New Roman" panose="02020603050405020304" pitchFamily="18" charset="0"/>
            </a:endParaRPr>
          </a:p>
        </p:txBody>
      </p:sp>
      <p:pic>
        <p:nvPicPr>
          <p:cNvPr id="7" name="Picture 4" descr="Landfill Liner Installation Step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72198" y="5322098"/>
            <a:ext cx="3071802" cy="15359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6672407"/>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LEACHATE TREATMENT</a:t>
            </a:r>
            <a:endParaRPr lang="en-US" dirty="0"/>
          </a:p>
        </p:txBody>
      </p:sp>
      <p:sp>
        <p:nvSpPr>
          <p:cNvPr id="3" name="Content Placeholder 2"/>
          <p:cNvSpPr>
            <a:spLocks noGrp="1"/>
          </p:cNvSpPr>
          <p:nvPr>
            <p:ph idx="1"/>
          </p:nvPr>
        </p:nvSpPr>
        <p:spPr>
          <a:xfrm>
            <a:off x="251520" y="1268760"/>
            <a:ext cx="8892480" cy="5400600"/>
          </a:xfrm>
        </p:spPr>
        <p:txBody>
          <a:bodyPr>
            <a:normAutofit fontScale="85000" lnSpcReduction="10000"/>
          </a:bodyPr>
          <a:lstStyle/>
          <a:p>
            <a:pPr marL="0" indent="0">
              <a:lnSpc>
                <a:spcPct val="170000"/>
              </a:lnSpc>
              <a:buNone/>
            </a:pPr>
            <a:r>
              <a:rPr lang="en-US" sz="1900" dirty="0" smtClean="0">
                <a:solidFill>
                  <a:srgbClr val="C00000"/>
                </a:solidFill>
                <a:latin typeface="Century Gothic" pitchFamily="34" charset="0"/>
              </a:rPr>
              <a:t>NATURAL SYSTEM:</a:t>
            </a:r>
          </a:p>
          <a:p>
            <a:pPr>
              <a:lnSpc>
                <a:spcPct val="170000"/>
              </a:lnSpc>
            </a:pPr>
            <a:r>
              <a:rPr lang="en-US" sz="1900" dirty="0" smtClean="0">
                <a:solidFill>
                  <a:srgbClr val="002060"/>
                </a:solidFill>
                <a:latin typeface="Century Gothic" pitchFamily="34" charset="0"/>
              </a:rPr>
              <a:t>Stabilization pond</a:t>
            </a:r>
          </a:p>
          <a:p>
            <a:pPr>
              <a:lnSpc>
                <a:spcPct val="170000"/>
              </a:lnSpc>
            </a:pPr>
            <a:r>
              <a:rPr lang="en-US" sz="1900" dirty="0" smtClean="0">
                <a:solidFill>
                  <a:srgbClr val="002060"/>
                </a:solidFill>
                <a:latin typeface="Century Gothic" pitchFamily="34" charset="0"/>
              </a:rPr>
              <a:t>Wetland construction</a:t>
            </a:r>
          </a:p>
          <a:p>
            <a:pPr>
              <a:lnSpc>
                <a:spcPct val="170000"/>
              </a:lnSpc>
            </a:pPr>
            <a:r>
              <a:rPr lang="en-US" sz="1900" dirty="0" smtClean="0">
                <a:solidFill>
                  <a:srgbClr val="002060"/>
                </a:solidFill>
                <a:latin typeface="Century Gothic" pitchFamily="34" charset="0"/>
              </a:rPr>
              <a:t>Leachate circulation</a:t>
            </a:r>
          </a:p>
          <a:p>
            <a:pPr>
              <a:lnSpc>
                <a:spcPct val="170000"/>
              </a:lnSpc>
            </a:pPr>
            <a:r>
              <a:rPr lang="en-US" sz="1900" dirty="0" smtClean="0">
                <a:solidFill>
                  <a:srgbClr val="002060"/>
                </a:solidFill>
                <a:latin typeface="Century Gothic" pitchFamily="34" charset="0"/>
              </a:rPr>
              <a:t>Aerated lagoons</a:t>
            </a:r>
          </a:p>
          <a:p>
            <a:pPr marL="0" indent="0">
              <a:lnSpc>
                <a:spcPct val="170000"/>
              </a:lnSpc>
              <a:buNone/>
            </a:pPr>
            <a:r>
              <a:rPr lang="en-US" sz="1900" dirty="0" smtClean="0">
                <a:solidFill>
                  <a:srgbClr val="C00000"/>
                </a:solidFill>
                <a:latin typeface="Century Gothic" pitchFamily="34" charset="0"/>
              </a:rPr>
              <a:t>BIOLOGICAL TREATMENT:</a:t>
            </a:r>
          </a:p>
          <a:p>
            <a:pPr>
              <a:lnSpc>
                <a:spcPct val="170000"/>
              </a:lnSpc>
            </a:pPr>
            <a:r>
              <a:rPr lang="en-US" sz="1900" dirty="0" smtClean="0">
                <a:solidFill>
                  <a:srgbClr val="002060"/>
                </a:solidFill>
                <a:latin typeface="Century Gothic" pitchFamily="34" charset="0"/>
              </a:rPr>
              <a:t>Activated sludge</a:t>
            </a:r>
          </a:p>
          <a:p>
            <a:pPr>
              <a:lnSpc>
                <a:spcPct val="170000"/>
              </a:lnSpc>
            </a:pPr>
            <a:r>
              <a:rPr lang="en-US" sz="1900" dirty="0" smtClean="0">
                <a:solidFill>
                  <a:srgbClr val="002060"/>
                </a:solidFill>
                <a:latin typeface="Century Gothic" pitchFamily="34" charset="0"/>
              </a:rPr>
              <a:t>Up flow anaerobic sludge blanket</a:t>
            </a:r>
          </a:p>
          <a:p>
            <a:pPr marL="0" indent="0">
              <a:lnSpc>
                <a:spcPct val="170000"/>
              </a:lnSpc>
              <a:buNone/>
            </a:pPr>
            <a:r>
              <a:rPr lang="en-US" sz="1900" dirty="0" smtClean="0">
                <a:solidFill>
                  <a:srgbClr val="C00000"/>
                </a:solidFill>
                <a:latin typeface="Century Gothic" pitchFamily="34" charset="0"/>
              </a:rPr>
              <a:t>PHYSIOCHEMICAL TREATMENT:</a:t>
            </a:r>
          </a:p>
          <a:p>
            <a:pPr>
              <a:lnSpc>
                <a:spcPct val="170000"/>
              </a:lnSpc>
            </a:pPr>
            <a:r>
              <a:rPr lang="en-US" sz="1900" dirty="0" smtClean="0">
                <a:solidFill>
                  <a:srgbClr val="002060"/>
                </a:solidFill>
                <a:latin typeface="Century Gothic" pitchFamily="34" charset="0"/>
              </a:rPr>
              <a:t>Coagulation sedimentation</a:t>
            </a:r>
          </a:p>
          <a:p>
            <a:pPr>
              <a:lnSpc>
                <a:spcPct val="170000"/>
              </a:lnSpc>
            </a:pPr>
            <a:r>
              <a:rPr lang="en-US" sz="1900" dirty="0" smtClean="0">
                <a:solidFill>
                  <a:srgbClr val="002060"/>
                </a:solidFill>
                <a:latin typeface="Century Gothic" pitchFamily="34" charset="0"/>
              </a:rPr>
              <a:t>Filtration</a:t>
            </a:r>
          </a:p>
          <a:p>
            <a:pPr>
              <a:lnSpc>
                <a:spcPct val="170000"/>
              </a:lnSpc>
            </a:pPr>
            <a:r>
              <a:rPr lang="en-US" sz="1900" dirty="0" smtClean="0">
                <a:solidFill>
                  <a:srgbClr val="002060"/>
                </a:solidFill>
                <a:latin typeface="Century Gothic" pitchFamily="34" charset="0"/>
              </a:rPr>
              <a:t>Advanced oxidation process</a:t>
            </a:r>
            <a:endParaRPr lang="en-US" sz="1900" dirty="0">
              <a:solidFill>
                <a:srgbClr val="002060"/>
              </a:solidFill>
              <a:latin typeface="Century Gothic" pitchFamily="34" charset="0"/>
            </a:endParaRPr>
          </a:p>
        </p:txBody>
      </p:sp>
    </p:spTree>
    <p:extLst>
      <p:ext uri="{BB962C8B-B14F-4D97-AF65-F5344CB8AC3E}">
        <p14:creationId xmlns:p14="http://schemas.microsoft.com/office/powerpoint/2010/main" val="2387830075"/>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BIOLOGICAL TREATMENT</a:t>
            </a:r>
            <a:endParaRPr lang="en-US" dirty="0"/>
          </a:p>
        </p:txBody>
      </p:sp>
      <p:sp>
        <p:nvSpPr>
          <p:cNvPr id="3" name="Content Placeholder 2"/>
          <p:cNvSpPr>
            <a:spLocks noGrp="1"/>
          </p:cNvSpPr>
          <p:nvPr>
            <p:ph idx="1"/>
          </p:nvPr>
        </p:nvSpPr>
        <p:spPr>
          <a:xfrm>
            <a:off x="179512" y="1124744"/>
            <a:ext cx="8964488" cy="5711485"/>
          </a:xfrm>
        </p:spPr>
        <p:txBody>
          <a:bodyPr>
            <a:noAutofit/>
          </a:bodyPr>
          <a:lstStyle/>
          <a:p>
            <a:pPr marL="356400" indent="-356400" algn="just">
              <a:lnSpc>
                <a:spcPct val="250000"/>
              </a:lnSpc>
            </a:pPr>
            <a:r>
              <a:rPr lang="en-US" sz="1800" dirty="0" smtClean="0">
                <a:solidFill>
                  <a:srgbClr val="002060"/>
                </a:solidFill>
                <a:latin typeface="Century Gothic" pitchFamily="34" charset="0"/>
              </a:rPr>
              <a:t>Biological </a:t>
            </a:r>
            <a:r>
              <a:rPr lang="en-US" sz="1800" dirty="0">
                <a:solidFill>
                  <a:srgbClr val="002060"/>
                </a:solidFill>
                <a:latin typeface="Century Gothic" pitchFamily="34" charset="0"/>
              </a:rPr>
              <a:t>treatment is worldwide the most common practice for </a:t>
            </a:r>
            <a:r>
              <a:rPr lang="en-US" sz="1800" dirty="0" smtClean="0">
                <a:solidFill>
                  <a:srgbClr val="002060"/>
                </a:solidFill>
                <a:latin typeface="Century Gothic" pitchFamily="34" charset="0"/>
              </a:rPr>
              <a:t>leachate treatment. Biological </a:t>
            </a:r>
            <a:r>
              <a:rPr lang="en-US" sz="1800" dirty="0">
                <a:solidFill>
                  <a:srgbClr val="002060"/>
                </a:solidFill>
                <a:latin typeface="Century Gothic" pitchFamily="34" charset="0"/>
              </a:rPr>
              <a:t>systems can be divided in anaerobic and aerobic treatment processes. Both can be realized by using different plant concepts. </a:t>
            </a:r>
            <a:endParaRPr lang="en-US" sz="1800" dirty="0" smtClean="0">
              <a:solidFill>
                <a:srgbClr val="002060"/>
              </a:solidFill>
              <a:latin typeface="Century Gothic" pitchFamily="34" charset="0"/>
            </a:endParaRPr>
          </a:p>
          <a:p>
            <a:pPr algn="just">
              <a:lnSpc>
                <a:spcPct val="250000"/>
              </a:lnSpc>
            </a:pPr>
            <a:r>
              <a:rPr lang="en-US" sz="1600" dirty="0">
                <a:solidFill>
                  <a:srgbClr val="002060"/>
                </a:solidFill>
                <a:latin typeface="Century Gothic" pitchFamily="34" charset="0"/>
              </a:rPr>
              <a:t>This removes BOD, ammonia and suspended solids.</a:t>
            </a:r>
          </a:p>
          <a:p>
            <a:pPr algn="just">
              <a:lnSpc>
                <a:spcPct val="250000"/>
              </a:lnSpc>
            </a:pPr>
            <a:r>
              <a:rPr lang="en-US" sz="1600" dirty="0">
                <a:solidFill>
                  <a:srgbClr val="002060"/>
                </a:solidFill>
                <a:latin typeface="Century Gothic" pitchFamily="34" charset="0"/>
              </a:rPr>
              <a:t> Leachate from land filled waste can be readily degraded by biological means, due to high content of volatile fatty acids (VFAs). </a:t>
            </a:r>
          </a:p>
        </p:txBody>
      </p:sp>
    </p:spTree>
    <p:extLst>
      <p:ext uri="{BB962C8B-B14F-4D97-AF65-F5344CB8AC3E}">
        <p14:creationId xmlns:p14="http://schemas.microsoft.com/office/powerpoint/2010/main" val="2073237262"/>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BIOLOGICAL TREATMENT</a:t>
            </a:r>
            <a:endParaRPr lang="en-US" dirty="0"/>
          </a:p>
        </p:txBody>
      </p:sp>
      <p:sp>
        <p:nvSpPr>
          <p:cNvPr id="3" name="Content Placeholder 2"/>
          <p:cNvSpPr>
            <a:spLocks noGrp="1"/>
          </p:cNvSpPr>
          <p:nvPr>
            <p:ph idx="1"/>
          </p:nvPr>
        </p:nvSpPr>
        <p:spPr>
          <a:xfrm>
            <a:off x="179512" y="1124744"/>
            <a:ext cx="8964488" cy="5711485"/>
          </a:xfrm>
        </p:spPr>
        <p:txBody>
          <a:bodyPr>
            <a:noAutofit/>
          </a:bodyPr>
          <a:lstStyle/>
          <a:p>
            <a:pPr marL="356400" indent="-356400" algn="just">
              <a:lnSpc>
                <a:spcPct val="200000"/>
              </a:lnSpc>
            </a:pPr>
            <a:r>
              <a:rPr lang="en-US" sz="1600" dirty="0" smtClean="0">
                <a:solidFill>
                  <a:srgbClr val="002060"/>
                </a:solidFill>
                <a:latin typeface="Century Gothic" pitchFamily="34" charset="0"/>
              </a:rPr>
              <a:t>The </a:t>
            </a:r>
            <a:r>
              <a:rPr lang="en-US" sz="1600" dirty="0">
                <a:solidFill>
                  <a:srgbClr val="002060"/>
                </a:solidFill>
                <a:latin typeface="Century Gothic" pitchFamily="34" charset="0"/>
              </a:rPr>
              <a:t>common methods are aerated lagoons (i.e., special devices which enhance the aerobic processes of degradation of organic substances over the entire depth of the tank) and activated sludge process, which differs from aerated lagoons in that discharged sludge is recirculated and is often used for BOD and ammonia removal. </a:t>
            </a:r>
          </a:p>
          <a:p>
            <a:pPr algn="just">
              <a:lnSpc>
                <a:spcPct val="200000"/>
              </a:lnSpc>
            </a:pPr>
            <a:r>
              <a:rPr lang="en-US" sz="1600" dirty="0">
                <a:solidFill>
                  <a:srgbClr val="002060"/>
                </a:solidFill>
                <a:latin typeface="Century Gothic" pitchFamily="34" charset="0"/>
              </a:rPr>
              <a:t>While under conditions of low COD, rotating biological contactors (i.e., biomass is brought into contact with circular blades fixed to a common axle which is rotated) are very effective in removing ammonia.</a:t>
            </a:r>
          </a:p>
          <a:p>
            <a:pPr algn="just">
              <a:lnSpc>
                <a:spcPct val="200000"/>
              </a:lnSpc>
            </a:pPr>
            <a:r>
              <a:rPr lang="en-US" sz="1600" dirty="0">
                <a:solidFill>
                  <a:srgbClr val="002060"/>
                </a:solidFill>
                <a:latin typeface="Century Gothic" pitchFamily="34" charset="0"/>
              </a:rPr>
              <a:t> In an anaerobic treatment system, complex organic molecules are fermented in filter. The common types are anaerobic filters, anaerobic lagoon and digesters. </a:t>
            </a:r>
          </a:p>
          <a:p>
            <a:pPr>
              <a:lnSpc>
                <a:spcPct val="100000"/>
              </a:lnSpc>
              <a:buFont typeface="Arial" panose="020B0604020202020204" pitchFamily="34" charset="0"/>
              <a:buChar char="•"/>
            </a:pPr>
            <a:endParaRPr lang="en-US" sz="1600" b="0" dirty="0" smtClean="0">
              <a:solidFill>
                <a:schemeClr val="tx1"/>
              </a:solidFill>
              <a:latin typeface="Century Gothic" pitchFamily="34" charset="0"/>
            </a:endParaRPr>
          </a:p>
          <a:p>
            <a:pPr marL="0" indent="0">
              <a:lnSpc>
                <a:spcPct val="100000"/>
              </a:lnSpc>
              <a:buNone/>
            </a:pPr>
            <a:endParaRPr lang="en-US" sz="1600" b="0" dirty="0">
              <a:solidFill>
                <a:schemeClr val="tx1"/>
              </a:solidFill>
              <a:latin typeface="Century Gothic" pitchFamily="34" charset="0"/>
            </a:endParaRPr>
          </a:p>
        </p:txBody>
      </p:sp>
    </p:spTree>
    <p:extLst>
      <p:ext uri="{BB962C8B-B14F-4D97-AF65-F5344CB8AC3E}">
        <p14:creationId xmlns:p14="http://schemas.microsoft.com/office/powerpoint/2010/main" val="2073237262"/>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cs typeface="Times New Roman" panose="02020603050405020304" pitchFamily="18" charset="0"/>
              </a:rPr>
              <a:t>PHYSICOCHEMICAL TREATMENT</a:t>
            </a:r>
            <a:endParaRPr lang="en-US" dirty="0"/>
          </a:p>
        </p:txBody>
      </p:sp>
      <p:sp>
        <p:nvSpPr>
          <p:cNvPr id="3" name="Content Placeholder 2"/>
          <p:cNvSpPr>
            <a:spLocks noGrp="1"/>
          </p:cNvSpPr>
          <p:nvPr>
            <p:ph idx="1"/>
          </p:nvPr>
        </p:nvSpPr>
        <p:spPr>
          <a:xfrm>
            <a:off x="214282" y="1142984"/>
            <a:ext cx="8786874" cy="5500726"/>
          </a:xfrm>
        </p:spPr>
        <p:txBody>
          <a:bodyPr>
            <a:normAutofit/>
          </a:bodyPr>
          <a:lstStyle/>
          <a:p>
            <a:pPr algn="just">
              <a:lnSpc>
                <a:spcPct val="200000"/>
              </a:lnSpc>
            </a:pPr>
            <a:r>
              <a:rPr lang="en-US" sz="1900" dirty="0">
                <a:solidFill>
                  <a:srgbClr val="002060"/>
                </a:solidFill>
                <a:latin typeface="Century Gothic" pitchFamily="34" charset="0"/>
              </a:rPr>
              <a:t>After biological degradation, effluents still contain significant concentrations of different substances. </a:t>
            </a:r>
          </a:p>
          <a:p>
            <a:pPr algn="just">
              <a:lnSpc>
                <a:spcPct val="200000"/>
              </a:lnSpc>
            </a:pPr>
            <a:r>
              <a:rPr lang="en-US" sz="1900" dirty="0">
                <a:solidFill>
                  <a:srgbClr val="002060"/>
                </a:solidFill>
                <a:latin typeface="Century Gothic" pitchFamily="34" charset="0"/>
              </a:rPr>
              <a:t>Physicochemical treatment processes could be installed to improve the leachate effluent quality. </a:t>
            </a:r>
          </a:p>
          <a:p>
            <a:pPr algn="just">
              <a:lnSpc>
                <a:spcPct val="200000"/>
              </a:lnSpc>
            </a:pPr>
            <a:r>
              <a:rPr lang="en-US" sz="1900" dirty="0">
                <a:solidFill>
                  <a:srgbClr val="002060"/>
                </a:solidFill>
                <a:latin typeface="Century Gothic" pitchFamily="34" charset="0"/>
              </a:rPr>
              <a:t>Some of these processes are flocculation-precipitation. (Note that addition of chemicals to the water attracts the metal by </a:t>
            </a:r>
            <a:r>
              <a:rPr lang="en-US" sz="1900" dirty="0" err="1">
                <a:solidFill>
                  <a:srgbClr val="002060"/>
                </a:solidFill>
                <a:latin typeface="Century Gothic" pitchFamily="34" charset="0"/>
              </a:rPr>
              <a:t>floc</a:t>
            </a:r>
            <a:r>
              <a:rPr lang="en-US" sz="1900" dirty="0">
                <a:solidFill>
                  <a:srgbClr val="002060"/>
                </a:solidFill>
                <a:latin typeface="Century Gothic" pitchFamily="34" charset="0"/>
              </a:rPr>
              <a:t> formation). </a:t>
            </a:r>
          </a:p>
          <a:p>
            <a:pPr algn="just">
              <a:lnSpc>
                <a:spcPct val="200000"/>
              </a:lnSpc>
            </a:pPr>
            <a:r>
              <a:rPr lang="en-US" sz="1900" dirty="0">
                <a:solidFill>
                  <a:srgbClr val="002060"/>
                </a:solidFill>
                <a:latin typeface="Century Gothic" pitchFamily="34" charset="0"/>
              </a:rPr>
              <a:t>Separation of the </a:t>
            </a:r>
            <a:r>
              <a:rPr lang="en-US" sz="1900" dirty="0" err="1">
                <a:solidFill>
                  <a:srgbClr val="002060"/>
                </a:solidFill>
                <a:latin typeface="Century Gothic" pitchFamily="34" charset="0"/>
              </a:rPr>
              <a:t>floc</a:t>
            </a:r>
            <a:r>
              <a:rPr lang="en-US" sz="1900" dirty="0">
                <a:solidFill>
                  <a:srgbClr val="002060"/>
                </a:solidFill>
                <a:latin typeface="Century Gothic" pitchFamily="34" charset="0"/>
              </a:rPr>
              <a:t> from water takes place by sedimentation, adsorption and reverse osmosis. </a:t>
            </a:r>
          </a:p>
          <a:p>
            <a:pPr marL="0" indent="0">
              <a:buNone/>
            </a:pPr>
            <a:endParaRPr lang="en-US" dirty="0"/>
          </a:p>
        </p:txBody>
      </p:sp>
    </p:spTree>
    <p:extLst>
      <p:ext uri="{BB962C8B-B14F-4D97-AF65-F5344CB8AC3E}">
        <p14:creationId xmlns:p14="http://schemas.microsoft.com/office/powerpoint/2010/main" val="2233440227"/>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7759" y="188640"/>
            <a:ext cx="8229600" cy="1143000"/>
          </a:xfrm>
        </p:spPr>
        <p:txBody>
          <a:bodyPr/>
          <a:lstStyle/>
          <a:p>
            <a:r>
              <a:rPr lang="en-US" dirty="0" smtClean="0"/>
              <a:t>LANDFILL GAS MANAGEMENT</a:t>
            </a:r>
            <a:endParaRPr lang="en-US" dirty="0"/>
          </a:p>
        </p:txBody>
      </p:sp>
      <p:sp>
        <p:nvSpPr>
          <p:cNvPr id="3" name="Content Placeholder 2"/>
          <p:cNvSpPr>
            <a:spLocks noGrp="1"/>
          </p:cNvSpPr>
          <p:nvPr>
            <p:ph idx="1"/>
          </p:nvPr>
        </p:nvSpPr>
        <p:spPr>
          <a:xfrm>
            <a:off x="113273" y="1121931"/>
            <a:ext cx="4114800" cy="5040560"/>
          </a:xfrm>
        </p:spPr>
        <p:txBody>
          <a:bodyPr>
            <a:normAutofit fontScale="55000" lnSpcReduction="20000"/>
          </a:bodyPr>
          <a:lstStyle/>
          <a:p>
            <a:pPr algn="just">
              <a:lnSpc>
                <a:spcPct val="170000"/>
              </a:lnSpc>
            </a:pPr>
            <a:r>
              <a:rPr lang="en-US" dirty="0">
                <a:solidFill>
                  <a:srgbClr val="002060"/>
                </a:solidFill>
                <a:latin typeface="Century Gothic" pitchFamily="34" charset="0"/>
              </a:rPr>
              <a:t>Landfill gas (LFG) is a natural byproduct of the decomposition of organic material in landfills. </a:t>
            </a:r>
            <a:endParaRPr lang="en-US" dirty="0" smtClean="0">
              <a:solidFill>
                <a:srgbClr val="002060"/>
              </a:solidFill>
              <a:latin typeface="Century Gothic" pitchFamily="34" charset="0"/>
            </a:endParaRPr>
          </a:p>
          <a:p>
            <a:pPr algn="just">
              <a:lnSpc>
                <a:spcPct val="170000"/>
              </a:lnSpc>
            </a:pPr>
            <a:r>
              <a:rPr lang="en-US" dirty="0">
                <a:solidFill>
                  <a:srgbClr val="002060"/>
                </a:solidFill>
                <a:latin typeface="Century Gothic" pitchFamily="34" charset="0"/>
              </a:rPr>
              <a:t>LFG is composed of roughly 50 percent methane (the primary component of natural gas), 50 percent carbon dioxide (CO</a:t>
            </a:r>
            <a:r>
              <a:rPr lang="en-US" baseline="-25000" dirty="0">
                <a:solidFill>
                  <a:srgbClr val="002060"/>
                </a:solidFill>
                <a:latin typeface="Century Gothic" pitchFamily="34" charset="0"/>
              </a:rPr>
              <a:t>2</a:t>
            </a:r>
            <a:r>
              <a:rPr lang="en-US" dirty="0">
                <a:solidFill>
                  <a:srgbClr val="002060"/>
                </a:solidFill>
                <a:latin typeface="Century Gothic" pitchFamily="34" charset="0"/>
              </a:rPr>
              <a:t>) and a small amount of non-methane organic compounds</a:t>
            </a:r>
            <a:r>
              <a:rPr lang="en-US" dirty="0" smtClean="0">
                <a:solidFill>
                  <a:srgbClr val="002060"/>
                </a:solidFill>
                <a:latin typeface="Century Gothic" pitchFamily="34" charset="0"/>
              </a:rPr>
              <a:t>.</a:t>
            </a:r>
          </a:p>
          <a:p>
            <a:pPr algn="just">
              <a:lnSpc>
                <a:spcPct val="170000"/>
              </a:lnSpc>
            </a:pPr>
            <a:r>
              <a:rPr lang="en-US" dirty="0">
                <a:solidFill>
                  <a:srgbClr val="002060"/>
                </a:solidFill>
                <a:latin typeface="Century Gothic" pitchFamily="34" charset="0"/>
              </a:rPr>
              <a:t>Methane is a potent greenhouse gas 28 to 36 times more effective than CO</a:t>
            </a:r>
            <a:r>
              <a:rPr lang="en-US" baseline="-25000" dirty="0">
                <a:solidFill>
                  <a:srgbClr val="002060"/>
                </a:solidFill>
                <a:latin typeface="Century Gothic" pitchFamily="34" charset="0"/>
              </a:rPr>
              <a:t>2</a:t>
            </a:r>
            <a:r>
              <a:rPr lang="en-US" dirty="0">
                <a:solidFill>
                  <a:srgbClr val="002060"/>
                </a:solidFill>
                <a:latin typeface="Century Gothic" pitchFamily="34" charset="0"/>
              </a:rPr>
              <a:t> at trapping heat in the atmosphere over a 100-year period</a:t>
            </a:r>
            <a:r>
              <a:rPr lang="en-US" dirty="0" smtClean="0">
                <a:solidFill>
                  <a:srgbClr val="002060"/>
                </a:solidFill>
                <a:latin typeface="Century Gothic" pitchFamily="34" charset="0"/>
              </a:rPr>
              <a:t>, </a:t>
            </a:r>
            <a:endParaRPr lang="en-US" dirty="0">
              <a:solidFill>
                <a:srgbClr val="002060"/>
              </a:solidFill>
              <a:latin typeface="Century Gothic" pitchFamily="34" charset="0"/>
            </a:endParaRPr>
          </a:p>
        </p:txBody>
      </p:sp>
      <p:pic>
        <p:nvPicPr>
          <p:cNvPr id="11266" name="Picture 2" descr="Landfills | SSWM - Find tools for sustainable sanitation and water  managemen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32559" y="1121931"/>
            <a:ext cx="4598168" cy="52079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7118298"/>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7759" y="188640"/>
            <a:ext cx="8229600" cy="1143000"/>
          </a:xfrm>
        </p:spPr>
        <p:txBody>
          <a:bodyPr/>
          <a:lstStyle/>
          <a:p>
            <a:r>
              <a:rPr lang="en-US" dirty="0" smtClean="0"/>
              <a:t>LANDFILL GAS MANAGEMENT</a:t>
            </a:r>
            <a:endParaRPr lang="en-US" dirty="0"/>
          </a:p>
        </p:txBody>
      </p:sp>
      <p:pic>
        <p:nvPicPr>
          <p:cNvPr id="6" name="Picture 5"/>
          <p:cNvPicPr>
            <a:picLocks noChangeAspect="1"/>
          </p:cNvPicPr>
          <p:nvPr/>
        </p:nvPicPr>
        <p:blipFill>
          <a:blip r:embed="rId2"/>
          <a:srcRect b="1047"/>
          <a:stretch>
            <a:fillRect/>
          </a:stretch>
        </p:blipFill>
        <p:spPr>
          <a:xfrm>
            <a:off x="1071538" y="1626285"/>
            <a:ext cx="7061344" cy="5088863"/>
          </a:xfrm>
          <a:prstGeom prst="rect">
            <a:avLst/>
          </a:prstGeom>
        </p:spPr>
      </p:pic>
      <p:sp>
        <p:nvSpPr>
          <p:cNvPr id="7" name="Rectangle 6"/>
          <p:cNvSpPr/>
          <p:nvPr/>
        </p:nvSpPr>
        <p:spPr>
          <a:xfrm>
            <a:off x="0" y="1214422"/>
            <a:ext cx="9144000" cy="338554"/>
          </a:xfrm>
          <a:prstGeom prst="rect">
            <a:avLst/>
          </a:prstGeom>
        </p:spPr>
        <p:txBody>
          <a:bodyPr wrap="square">
            <a:spAutoFit/>
          </a:bodyPr>
          <a:lstStyle/>
          <a:p>
            <a:pPr algn="ctr"/>
            <a:r>
              <a:rPr lang="en-US" sz="1600" b="1" dirty="0" smtClean="0">
                <a:solidFill>
                  <a:srgbClr val="C00000"/>
                </a:solidFill>
                <a:latin typeface="Century Gothic" pitchFamily="34" charset="0"/>
              </a:rPr>
              <a:t>PHASES OF DECOMPOSITION OF WASTE AND GENERATION OF GAS WITH THE TIME</a:t>
            </a:r>
            <a:endParaRPr lang="en-US" sz="1600" b="1" dirty="0">
              <a:solidFill>
                <a:srgbClr val="C00000"/>
              </a:solidFill>
              <a:latin typeface="Century Gothic" pitchFamily="34" charset="0"/>
            </a:endParaRPr>
          </a:p>
        </p:txBody>
      </p:sp>
    </p:spTree>
    <p:extLst>
      <p:ext uri="{BB962C8B-B14F-4D97-AF65-F5344CB8AC3E}">
        <p14:creationId xmlns:p14="http://schemas.microsoft.com/office/powerpoint/2010/main" val="1647118298"/>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t>COLLECTING AND TREATING LANDFILL GAS</a:t>
            </a:r>
            <a:br>
              <a:rPr lang="en-US" sz="3200" dirty="0" smtClean="0"/>
            </a:br>
            <a:endParaRPr lang="en-US" sz="3200" dirty="0"/>
          </a:p>
        </p:txBody>
      </p:sp>
      <p:sp>
        <p:nvSpPr>
          <p:cNvPr id="3" name="Content Placeholder 2"/>
          <p:cNvSpPr>
            <a:spLocks noGrp="1"/>
          </p:cNvSpPr>
          <p:nvPr>
            <p:ph idx="1"/>
          </p:nvPr>
        </p:nvSpPr>
        <p:spPr>
          <a:xfrm>
            <a:off x="0" y="1071546"/>
            <a:ext cx="3500430" cy="5643602"/>
          </a:xfrm>
        </p:spPr>
        <p:txBody>
          <a:bodyPr>
            <a:noAutofit/>
          </a:bodyPr>
          <a:lstStyle/>
          <a:p>
            <a:pPr algn="just"/>
            <a:r>
              <a:rPr lang="en-US" sz="1500" dirty="0">
                <a:solidFill>
                  <a:srgbClr val="002060"/>
                </a:solidFill>
                <a:latin typeface="Century Gothic" pitchFamily="34" charset="0"/>
              </a:rPr>
              <a:t>Instead of escaping into the air, LFG can be captured, converted, and used as a renewable energy resource. </a:t>
            </a:r>
            <a:endParaRPr lang="en-US" sz="1500" dirty="0" smtClean="0">
              <a:solidFill>
                <a:srgbClr val="002060"/>
              </a:solidFill>
              <a:latin typeface="Century Gothic" pitchFamily="34" charset="0"/>
            </a:endParaRPr>
          </a:p>
          <a:p>
            <a:pPr algn="just"/>
            <a:r>
              <a:rPr lang="en-US" sz="1500" dirty="0" smtClean="0">
                <a:solidFill>
                  <a:srgbClr val="002060"/>
                </a:solidFill>
                <a:latin typeface="Century Gothic" pitchFamily="34" charset="0"/>
              </a:rPr>
              <a:t>Using </a:t>
            </a:r>
            <a:r>
              <a:rPr lang="en-US" sz="1500" dirty="0">
                <a:solidFill>
                  <a:srgbClr val="002060"/>
                </a:solidFill>
                <a:latin typeface="Century Gothic" pitchFamily="34" charset="0"/>
              </a:rPr>
              <a:t>LFG helps to reduce odors and other hazards associated with LFG emissions, and prevents methane from migrating into the atmosphere and contributing to local smog and global climate change. </a:t>
            </a:r>
            <a:endParaRPr lang="en-US" sz="1500" dirty="0" smtClean="0">
              <a:solidFill>
                <a:srgbClr val="002060"/>
              </a:solidFill>
              <a:latin typeface="Century Gothic" pitchFamily="34" charset="0"/>
            </a:endParaRPr>
          </a:p>
          <a:p>
            <a:pPr algn="just"/>
            <a:r>
              <a:rPr lang="en-US" sz="1500" dirty="0" smtClean="0">
                <a:solidFill>
                  <a:srgbClr val="002060"/>
                </a:solidFill>
                <a:latin typeface="Century Gothic" pitchFamily="34" charset="0"/>
              </a:rPr>
              <a:t>In </a:t>
            </a:r>
            <a:r>
              <a:rPr lang="en-US" sz="1500" dirty="0">
                <a:solidFill>
                  <a:srgbClr val="002060"/>
                </a:solidFill>
                <a:latin typeface="Century Gothic" pitchFamily="34" charset="0"/>
              </a:rPr>
              <a:t>addition, LFG energy projects generate revenue and create jobs in the community and beyond.</a:t>
            </a:r>
          </a:p>
        </p:txBody>
      </p:sp>
      <p:pic>
        <p:nvPicPr>
          <p:cNvPr id="12290" name="Picture 2" descr="https://www.epa.gov/sites/default/files/2017-09/collecting_processing_methan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41626" y="1247111"/>
            <a:ext cx="5302406" cy="52278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6555400"/>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t>COLLECTING AND TREATING LANDFILL GAS</a:t>
            </a:r>
            <a:br>
              <a:rPr lang="en-US" sz="3200" dirty="0" smtClean="0"/>
            </a:br>
            <a:endParaRPr lang="en-US" sz="3200" dirty="0"/>
          </a:p>
        </p:txBody>
      </p:sp>
      <p:sp>
        <p:nvSpPr>
          <p:cNvPr id="3" name="Content Placeholder 2"/>
          <p:cNvSpPr>
            <a:spLocks noGrp="1"/>
          </p:cNvSpPr>
          <p:nvPr>
            <p:ph idx="1"/>
          </p:nvPr>
        </p:nvSpPr>
        <p:spPr>
          <a:xfrm>
            <a:off x="0" y="1071546"/>
            <a:ext cx="9144000" cy="5643602"/>
          </a:xfrm>
        </p:spPr>
        <p:txBody>
          <a:bodyPr>
            <a:noAutofit/>
          </a:bodyPr>
          <a:lstStyle/>
          <a:p>
            <a:pPr algn="just"/>
            <a:r>
              <a:rPr lang="en-US" sz="1600" dirty="0" smtClean="0">
                <a:solidFill>
                  <a:srgbClr val="002060"/>
                </a:solidFill>
                <a:latin typeface="Century Gothic" pitchFamily="34" charset="0"/>
              </a:rPr>
              <a:t>The graphic illustrates the collection and processing of LFG to produce methane for multiple uses. </a:t>
            </a:r>
          </a:p>
          <a:p>
            <a:pPr marL="285750" indent="-285750" algn="just"/>
            <a:r>
              <a:rPr lang="en-US" sz="1600" dirty="0" smtClean="0">
                <a:solidFill>
                  <a:srgbClr val="002060"/>
                </a:solidFill>
                <a:latin typeface="Century Gothic" pitchFamily="34" charset="0"/>
              </a:rPr>
              <a:t> First, LFG is collected through vertical and horizontal piping buried in an MSW landfill. The LFG is then processed and treated for use. </a:t>
            </a:r>
          </a:p>
          <a:p>
            <a:pPr marL="285750" indent="-285750" algn="just"/>
            <a:r>
              <a:rPr lang="en-US" sz="1600" dirty="0" smtClean="0">
                <a:solidFill>
                  <a:srgbClr val="002060"/>
                </a:solidFill>
                <a:latin typeface="Century Gothic" pitchFamily="34" charset="0"/>
              </a:rPr>
              <a:t>The graphic shows potential end uses of LFG including industrial/institutional uses, arts and crafts, pipeline gas, and vehicle fuel.</a:t>
            </a:r>
            <a:endParaRPr lang="en-US" sz="1600" dirty="0">
              <a:solidFill>
                <a:srgbClr val="002060"/>
              </a:solidFill>
              <a:latin typeface="Century Gothic" pitchFamily="34" charset="0"/>
            </a:endParaRPr>
          </a:p>
        </p:txBody>
      </p:sp>
      <p:pic>
        <p:nvPicPr>
          <p:cNvPr id="5" name="Picture 2" descr="https://www.epa.gov/sites/default/files/2018-03/lfg-treatment-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928926" y="3500438"/>
            <a:ext cx="5976690" cy="31694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6555400"/>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600" dirty="0" smtClean="0"/>
              <a:t>FLOWCHART OF A BASIC LFG COLLECTION AND PROCESSING SYSTEM</a:t>
            </a:r>
            <a:r>
              <a:rPr lang="en-US" dirty="0"/>
              <a:t/>
            </a:r>
            <a:br>
              <a:rPr lang="en-US" dirty="0"/>
            </a:br>
            <a:endParaRPr lang="en-US" dirty="0"/>
          </a:p>
        </p:txBody>
      </p:sp>
      <p:pic>
        <p:nvPicPr>
          <p:cNvPr id="4" name="Picture 3"/>
          <p:cNvPicPr>
            <a:picLocks noChangeAspect="1"/>
          </p:cNvPicPr>
          <p:nvPr/>
        </p:nvPicPr>
        <p:blipFill>
          <a:blip r:embed="rId2"/>
          <a:stretch>
            <a:fillRect/>
          </a:stretch>
        </p:blipFill>
        <p:spPr>
          <a:xfrm>
            <a:off x="827584" y="1556792"/>
            <a:ext cx="7488832" cy="4464496"/>
          </a:xfrm>
          <a:prstGeom prst="rect">
            <a:avLst/>
          </a:prstGeom>
        </p:spPr>
      </p:pic>
    </p:spTree>
    <p:extLst>
      <p:ext uri="{BB962C8B-B14F-4D97-AF65-F5344CB8AC3E}">
        <p14:creationId xmlns:p14="http://schemas.microsoft.com/office/powerpoint/2010/main" val="87592583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85720" y="1214422"/>
            <a:ext cx="8643998" cy="5286412"/>
          </a:xfrm>
        </p:spPr>
        <p:txBody>
          <a:bodyPr>
            <a:normAutofit fontScale="55000" lnSpcReduction="20000"/>
          </a:bodyPr>
          <a:lstStyle/>
          <a:p>
            <a:pPr marL="0" indent="0" algn="just">
              <a:lnSpc>
                <a:spcPct val="170000"/>
              </a:lnSpc>
              <a:buNone/>
            </a:pPr>
            <a:r>
              <a:rPr lang="en-US" sz="2800" dirty="0" smtClean="0">
                <a:solidFill>
                  <a:srgbClr val="C00000"/>
                </a:solidFill>
                <a:latin typeface="Century Gothic" pitchFamily="34" charset="0"/>
              </a:rPr>
              <a:t>Disposal options </a:t>
            </a:r>
          </a:p>
          <a:p>
            <a:pPr algn="just">
              <a:lnSpc>
                <a:spcPct val="170000"/>
              </a:lnSpc>
            </a:pPr>
            <a:r>
              <a:rPr lang="en-US" sz="2800" dirty="0" smtClean="0">
                <a:solidFill>
                  <a:srgbClr val="002060"/>
                </a:solidFill>
                <a:latin typeface="Century Gothic" pitchFamily="34" charset="0"/>
              </a:rPr>
              <a:t>In this Subsection, we will touch </a:t>
            </a:r>
            <a:r>
              <a:rPr lang="en-US" sz="2800" smtClean="0">
                <a:solidFill>
                  <a:srgbClr val="002060"/>
                </a:solidFill>
                <a:latin typeface="Century Gothic" pitchFamily="34" charset="0"/>
              </a:rPr>
              <a:t>upon some of </a:t>
            </a:r>
            <a:r>
              <a:rPr lang="en-US" sz="2800" dirty="0" smtClean="0">
                <a:solidFill>
                  <a:srgbClr val="002060"/>
                </a:solidFill>
                <a:latin typeface="Century Gothic" pitchFamily="34" charset="0"/>
              </a:rPr>
              <a:t>the options available for waste disposal, and in that respect, we will consider the following:  </a:t>
            </a:r>
          </a:p>
          <a:p>
            <a:pPr marL="0" indent="0" algn="just">
              <a:lnSpc>
                <a:spcPct val="170000"/>
              </a:lnSpc>
              <a:buNone/>
            </a:pPr>
            <a:r>
              <a:rPr lang="en-US" sz="2800" dirty="0" smtClean="0">
                <a:solidFill>
                  <a:srgbClr val="C00000"/>
                </a:solidFill>
                <a:latin typeface="Century Gothic" pitchFamily="34" charset="0"/>
              </a:rPr>
              <a:t>Uncontrolled </a:t>
            </a:r>
            <a:r>
              <a:rPr lang="en-US" sz="2800" dirty="0">
                <a:solidFill>
                  <a:srgbClr val="C00000"/>
                </a:solidFill>
                <a:latin typeface="Century Gothic" pitchFamily="34" charset="0"/>
              </a:rPr>
              <a:t>dumping or non-engineered disposal: </a:t>
            </a:r>
          </a:p>
          <a:p>
            <a:pPr algn="just">
              <a:lnSpc>
                <a:spcPct val="170000"/>
              </a:lnSpc>
            </a:pPr>
            <a:r>
              <a:rPr lang="en-US" sz="2800" dirty="0">
                <a:solidFill>
                  <a:srgbClr val="002060"/>
                </a:solidFill>
                <a:latin typeface="Century Gothic" pitchFamily="34" charset="0"/>
              </a:rPr>
              <a:t>As mentioned, this is the most common method being </a:t>
            </a:r>
            <a:r>
              <a:rPr lang="en-US" sz="2800" dirty="0" err="1">
                <a:solidFill>
                  <a:srgbClr val="002060"/>
                </a:solidFill>
                <a:latin typeface="Century Gothic" pitchFamily="34" charset="0"/>
              </a:rPr>
              <a:t>practised</a:t>
            </a:r>
            <a:r>
              <a:rPr lang="en-US" sz="2800" dirty="0">
                <a:solidFill>
                  <a:srgbClr val="002060"/>
                </a:solidFill>
                <a:latin typeface="Century Gothic" pitchFamily="34" charset="0"/>
              </a:rPr>
              <a:t> in many parts of the world, and India is no exception. </a:t>
            </a:r>
          </a:p>
          <a:p>
            <a:pPr algn="just">
              <a:lnSpc>
                <a:spcPct val="170000"/>
              </a:lnSpc>
            </a:pPr>
            <a:r>
              <a:rPr lang="en-US" sz="2800" dirty="0">
                <a:solidFill>
                  <a:srgbClr val="002060"/>
                </a:solidFill>
                <a:latin typeface="Century Gothic" pitchFamily="34" charset="0"/>
              </a:rPr>
              <a:t>In this method, wastes are dumped at a designated site without any environmental control.</a:t>
            </a:r>
          </a:p>
          <a:p>
            <a:pPr algn="just">
              <a:lnSpc>
                <a:spcPct val="170000"/>
              </a:lnSpc>
            </a:pPr>
            <a:r>
              <a:rPr lang="en-US" sz="2800" dirty="0">
                <a:solidFill>
                  <a:srgbClr val="002060"/>
                </a:solidFill>
                <a:latin typeface="Century Gothic" pitchFamily="34" charset="0"/>
              </a:rPr>
              <a:t> They tend to remain there for a long period of time, pose health risks and cause environmental degradation. </a:t>
            </a:r>
          </a:p>
          <a:p>
            <a:pPr algn="just">
              <a:lnSpc>
                <a:spcPct val="170000"/>
              </a:lnSpc>
            </a:pPr>
            <a:r>
              <a:rPr lang="en-US" sz="2800" dirty="0">
                <a:solidFill>
                  <a:srgbClr val="002060"/>
                </a:solidFill>
                <a:latin typeface="Century Gothic" pitchFamily="34" charset="0"/>
              </a:rPr>
              <a:t>Due to the adverse health and environmental impact associated with it, the non-engineered disposal is not considered a viable and safe option</a:t>
            </a:r>
            <a:endParaRPr lang="en-IN" dirty="0">
              <a:solidFill>
                <a:srgbClr val="002060"/>
              </a:solidFill>
              <a:latin typeface="Century Gothic" pitchFamily="34" charset="0"/>
            </a:endParaRPr>
          </a:p>
        </p:txBody>
      </p:sp>
      <p:sp>
        <p:nvSpPr>
          <p:cNvPr id="4" name="Rectangle 3"/>
          <p:cNvSpPr/>
          <p:nvPr/>
        </p:nvSpPr>
        <p:spPr>
          <a:xfrm>
            <a:off x="2428860" y="285728"/>
            <a:ext cx="3493457" cy="584775"/>
          </a:xfrm>
          <a:prstGeom prst="rect">
            <a:avLst/>
          </a:prstGeom>
        </p:spPr>
        <p:txBody>
          <a:bodyPr wrap="none">
            <a:spAutoFit/>
          </a:bodyPr>
          <a:lstStyle/>
          <a:p>
            <a:pPr algn="just"/>
            <a:r>
              <a:rPr lang="en-US" sz="3200" b="1" dirty="0" smtClean="0"/>
              <a:t>DISPOSAL OPTIONS</a:t>
            </a:r>
            <a:endParaRPr lang="en-US" sz="3200" b="1" dirty="0"/>
          </a:p>
        </p:txBody>
      </p:sp>
    </p:spTree>
    <p:extLst>
      <p:ext uri="{BB962C8B-B14F-4D97-AF65-F5344CB8AC3E}">
        <p14:creationId xmlns:p14="http://schemas.microsoft.com/office/powerpoint/2010/main" val="226872319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cs typeface="Times New Roman" panose="02020603050405020304" pitchFamily="18" charset="0"/>
              </a:rPr>
              <a:t>LANDFILL WITH WASTE IN PLACE</a:t>
            </a:r>
            <a:endParaRPr lang="en-US" sz="3200" dirty="0">
              <a:cs typeface="Times New Roman" panose="02020603050405020304" pitchFamily="18" charset="0"/>
            </a:endParaRPr>
          </a:p>
        </p:txBody>
      </p:sp>
      <p:sp>
        <p:nvSpPr>
          <p:cNvPr id="3" name="Content Placeholder 2"/>
          <p:cNvSpPr>
            <a:spLocks noGrp="1"/>
          </p:cNvSpPr>
          <p:nvPr>
            <p:ph idx="1"/>
          </p:nvPr>
        </p:nvSpPr>
        <p:spPr>
          <a:xfrm>
            <a:off x="0" y="1214398"/>
            <a:ext cx="3143240" cy="5643602"/>
          </a:xfrm>
        </p:spPr>
        <p:txBody>
          <a:bodyPr>
            <a:noAutofit/>
          </a:bodyPr>
          <a:lstStyle/>
          <a:p>
            <a:pPr algn="just"/>
            <a:r>
              <a:rPr lang="en-US" sz="1600" dirty="0" smtClean="0">
                <a:latin typeface="Century Gothic" pitchFamily="34" charset="0"/>
              </a:rPr>
              <a:t>A municipal solid waste (MSW) landfill is a discrete area of land or excavation that receives household waste, and may also receive other types of nonhazardous wastes. Collection of LFG typically begins after a portion of a landfill, known as a “cell”, is closed to waste placement.</a:t>
            </a:r>
            <a:endParaRPr lang="en-US" sz="1600" dirty="0">
              <a:solidFill>
                <a:srgbClr val="002060"/>
              </a:solidFill>
              <a:latin typeface="Century Gothic" pitchFamily="34" charset="0"/>
            </a:endParaRPr>
          </a:p>
        </p:txBody>
      </p:sp>
      <p:pic>
        <p:nvPicPr>
          <p:cNvPr id="6" name="Picture 5"/>
          <p:cNvPicPr>
            <a:picLocks noChangeAspect="1"/>
          </p:cNvPicPr>
          <p:nvPr/>
        </p:nvPicPr>
        <p:blipFill>
          <a:blip r:embed="rId2"/>
          <a:srcRect r="34422" b="56376"/>
          <a:stretch>
            <a:fillRect/>
          </a:stretch>
        </p:blipFill>
        <p:spPr>
          <a:xfrm>
            <a:off x="3286116" y="2000240"/>
            <a:ext cx="5572164" cy="1857388"/>
          </a:xfrm>
          <a:prstGeom prst="rect">
            <a:avLst/>
          </a:prstGeom>
        </p:spPr>
      </p:pic>
      <p:pic>
        <p:nvPicPr>
          <p:cNvPr id="7" name="Picture 6"/>
          <p:cNvPicPr>
            <a:picLocks noChangeAspect="1"/>
          </p:cNvPicPr>
          <p:nvPr/>
        </p:nvPicPr>
        <p:blipFill>
          <a:blip r:embed="rId2"/>
          <a:srcRect l="67260" r="792" b="58053"/>
          <a:stretch>
            <a:fillRect/>
          </a:stretch>
        </p:blipFill>
        <p:spPr>
          <a:xfrm>
            <a:off x="3286116" y="4572008"/>
            <a:ext cx="2714644" cy="1785950"/>
          </a:xfrm>
          <a:prstGeom prst="rect">
            <a:avLst/>
          </a:prstGeom>
        </p:spPr>
      </p:pic>
      <p:pic>
        <p:nvPicPr>
          <p:cNvPr id="8" name="Picture 7"/>
          <p:cNvPicPr>
            <a:picLocks noChangeAspect="1"/>
          </p:cNvPicPr>
          <p:nvPr/>
        </p:nvPicPr>
        <p:blipFill>
          <a:blip r:embed="rId2"/>
          <a:srcRect t="48658" r="68052" b="6040"/>
          <a:stretch>
            <a:fillRect/>
          </a:stretch>
        </p:blipFill>
        <p:spPr>
          <a:xfrm>
            <a:off x="6429356" y="4429132"/>
            <a:ext cx="2714644" cy="1928826"/>
          </a:xfrm>
          <a:prstGeom prst="rect">
            <a:avLst/>
          </a:prstGeom>
        </p:spPr>
      </p:pic>
      <p:sp>
        <p:nvSpPr>
          <p:cNvPr id="9" name="TextBox 8"/>
          <p:cNvSpPr txBox="1"/>
          <p:nvPr/>
        </p:nvSpPr>
        <p:spPr>
          <a:xfrm>
            <a:off x="3143240" y="1357298"/>
            <a:ext cx="2491388" cy="553998"/>
          </a:xfrm>
          <a:prstGeom prst="rect">
            <a:avLst/>
          </a:prstGeom>
          <a:noFill/>
        </p:spPr>
        <p:txBody>
          <a:bodyPr wrap="none" rtlCol="0">
            <a:spAutoFit/>
          </a:bodyPr>
          <a:lstStyle/>
          <a:p>
            <a:pPr algn="ctr"/>
            <a:r>
              <a:rPr lang="en-IN" sz="1500" b="1" dirty="0" smtClean="0">
                <a:solidFill>
                  <a:srgbClr val="C00000"/>
                </a:solidFill>
                <a:latin typeface="Century Gothic" pitchFamily="34" charset="0"/>
              </a:rPr>
              <a:t>COMPACTING WASTE AT </a:t>
            </a:r>
          </a:p>
          <a:p>
            <a:pPr algn="ctr"/>
            <a:r>
              <a:rPr lang="en-IN" sz="1500" b="1" dirty="0" smtClean="0">
                <a:solidFill>
                  <a:srgbClr val="C00000"/>
                </a:solidFill>
                <a:latin typeface="Century Gothic" pitchFamily="34" charset="0"/>
              </a:rPr>
              <a:t>AN ACTIVE LANDFILL</a:t>
            </a:r>
            <a:endParaRPr lang="en-IN" sz="1500" b="1" dirty="0">
              <a:solidFill>
                <a:srgbClr val="C00000"/>
              </a:solidFill>
              <a:latin typeface="Century Gothic" pitchFamily="34" charset="0"/>
            </a:endParaRPr>
          </a:p>
        </p:txBody>
      </p:sp>
      <p:sp>
        <p:nvSpPr>
          <p:cNvPr id="10" name="TextBox 9"/>
          <p:cNvSpPr txBox="1"/>
          <p:nvPr/>
        </p:nvSpPr>
        <p:spPr>
          <a:xfrm>
            <a:off x="6643702" y="1357298"/>
            <a:ext cx="1750800" cy="553998"/>
          </a:xfrm>
          <a:prstGeom prst="rect">
            <a:avLst/>
          </a:prstGeom>
          <a:noFill/>
        </p:spPr>
        <p:txBody>
          <a:bodyPr wrap="none" rtlCol="0">
            <a:spAutoFit/>
          </a:bodyPr>
          <a:lstStyle/>
          <a:p>
            <a:r>
              <a:rPr lang="en-IN" sz="1500" b="1" dirty="0" smtClean="0">
                <a:solidFill>
                  <a:srgbClr val="C00000"/>
                </a:solidFill>
                <a:latin typeface="Century Gothic" pitchFamily="34" charset="0"/>
              </a:rPr>
              <a:t>WASTE TRUCK AT </a:t>
            </a:r>
          </a:p>
          <a:p>
            <a:r>
              <a:rPr lang="en-IN" sz="1500" b="1" dirty="0" smtClean="0">
                <a:solidFill>
                  <a:srgbClr val="C00000"/>
                </a:solidFill>
                <a:latin typeface="Century Gothic" pitchFamily="34" charset="0"/>
              </a:rPr>
              <a:t>ACTIVE LANDFILL</a:t>
            </a:r>
            <a:endParaRPr lang="en-IN" sz="1500" b="1" dirty="0">
              <a:solidFill>
                <a:srgbClr val="C00000"/>
              </a:solidFill>
              <a:latin typeface="Century Gothic" pitchFamily="34" charset="0"/>
            </a:endParaRPr>
          </a:p>
        </p:txBody>
      </p:sp>
      <p:sp>
        <p:nvSpPr>
          <p:cNvPr id="11" name="TextBox 10"/>
          <p:cNvSpPr txBox="1"/>
          <p:nvPr/>
        </p:nvSpPr>
        <p:spPr>
          <a:xfrm>
            <a:off x="3143240" y="4000504"/>
            <a:ext cx="3292889" cy="323165"/>
          </a:xfrm>
          <a:prstGeom prst="rect">
            <a:avLst/>
          </a:prstGeom>
          <a:noFill/>
        </p:spPr>
        <p:txBody>
          <a:bodyPr wrap="none" rtlCol="0">
            <a:spAutoFit/>
          </a:bodyPr>
          <a:lstStyle/>
          <a:p>
            <a:pPr algn="ctr"/>
            <a:r>
              <a:rPr lang="en-IN" sz="1500" b="1" dirty="0" smtClean="0">
                <a:solidFill>
                  <a:srgbClr val="C00000"/>
                </a:solidFill>
                <a:latin typeface="Century Gothic" pitchFamily="34" charset="0"/>
              </a:rPr>
              <a:t>CLOSED CELL OF ACTIVE LANDFILL</a:t>
            </a:r>
            <a:endParaRPr lang="en-IN" sz="1500" b="1" dirty="0">
              <a:solidFill>
                <a:srgbClr val="C00000"/>
              </a:solidFill>
              <a:latin typeface="Century Gothic" pitchFamily="34" charset="0"/>
            </a:endParaRPr>
          </a:p>
        </p:txBody>
      </p:sp>
      <p:sp>
        <p:nvSpPr>
          <p:cNvPr id="12" name="TextBox 11"/>
          <p:cNvSpPr txBox="1"/>
          <p:nvPr/>
        </p:nvSpPr>
        <p:spPr>
          <a:xfrm>
            <a:off x="7000892" y="4000504"/>
            <a:ext cx="1792478" cy="323165"/>
          </a:xfrm>
          <a:prstGeom prst="rect">
            <a:avLst/>
          </a:prstGeom>
          <a:noFill/>
        </p:spPr>
        <p:txBody>
          <a:bodyPr wrap="none" rtlCol="0">
            <a:spAutoFit/>
          </a:bodyPr>
          <a:lstStyle/>
          <a:p>
            <a:pPr algn="ctr"/>
            <a:r>
              <a:rPr lang="en-IN" sz="1500" b="1" dirty="0" smtClean="0">
                <a:solidFill>
                  <a:srgbClr val="C00000"/>
                </a:solidFill>
                <a:latin typeface="Century Gothic" pitchFamily="34" charset="0"/>
              </a:rPr>
              <a:t>CLOSED LANDFILL</a:t>
            </a:r>
            <a:endParaRPr lang="en-IN" sz="1500" b="1" dirty="0">
              <a:solidFill>
                <a:srgbClr val="C00000"/>
              </a:solidFill>
              <a:latin typeface="Century Gothic" pitchFamily="34" charset="0"/>
            </a:endParaRPr>
          </a:p>
        </p:txBody>
      </p:sp>
    </p:spTree>
    <p:extLst>
      <p:ext uri="{BB962C8B-B14F-4D97-AF65-F5344CB8AC3E}">
        <p14:creationId xmlns:p14="http://schemas.microsoft.com/office/powerpoint/2010/main" val="3716555400"/>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cs typeface="Times New Roman" panose="02020603050405020304" pitchFamily="18" charset="0"/>
              </a:rPr>
              <a:t>LANDFILL GAS EXTRACTION WELLS AND PIPING</a:t>
            </a:r>
          </a:p>
        </p:txBody>
      </p:sp>
      <p:sp>
        <p:nvSpPr>
          <p:cNvPr id="3" name="Content Placeholder 2"/>
          <p:cNvSpPr>
            <a:spLocks noGrp="1"/>
          </p:cNvSpPr>
          <p:nvPr>
            <p:ph idx="1"/>
          </p:nvPr>
        </p:nvSpPr>
        <p:spPr>
          <a:xfrm>
            <a:off x="0" y="1214398"/>
            <a:ext cx="9144000" cy="5643602"/>
          </a:xfrm>
        </p:spPr>
        <p:txBody>
          <a:bodyPr>
            <a:noAutofit/>
          </a:bodyPr>
          <a:lstStyle/>
          <a:p>
            <a:pPr algn="just"/>
            <a:r>
              <a:rPr lang="en-US" sz="1300" dirty="0" smtClean="0">
                <a:latin typeface="Century Gothic" pitchFamily="34" charset="0"/>
              </a:rPr>
              <a:t>LFG collection systems can be configured as vertical wells or horizontal trenches. The most common method is drilling vertical wells into the waste mass and connecting the wellheads to lateral piping that transports the gas to a collection header using a blower or vacuum induction system. </a:t>
            </a:r>
          </a:p>
          <a:p>
            <a:pPr algn="just"/>
            <a:r>
              <a:rPr lang="en-US" sz="1300" dirty="0" smtClean="0">
                <a:latin typeface="Century Gothic" pitchFamily="34" charset="0"/>
              </a:rPr>
              <a:t>Horizontal trench systems are useful in areas of active filling. Some landfills use a combination of vertical wells and horizontal collectors. Collection system operators “tune” or adjust the well field to improve collection.</a:t>
            </a:r>
            <a:endParaRPr lang="en-US" sz="1300" dirty="0">
              <a:latin typeface="Century Gothic" pitchFamily="34" charset="0"/>
            </a:endParaRPr>
          </a:p>
        </p:txBody>
      </p:sp>
      <p:pic>
        <p:nvPicPr>
          <p:cNvPr id="13" name="Picture 12"/>
          <p:cNvPicPr>
            <a:picLocks noChangeAspect="1"/>
          </p:cNvPicPr>
          <p:nvPr/>
        </p:nvPicPr>
        <p:blipFill>
          <a:blip r:embed="rId2"/>
          <a:srcRect l="870" r="68670"/>
          <a:stretch>
            <a:fillRect/>
          </a:stretch>
        </p:blipFill>
        <p:spPr>
          <a:xfrm>
            <a:off x="0" y="3071810"/>
            <a:ext cx="2214546" cy="3786214"/>
          </a:xfrm>
          <a:prstGeom prst="rect">
            <a:avLst/>
          </a:prstGeom>
        </p:spPr>
      </p:pic>
      <p:pic>
        <p:nvPicPr>
          <p:cNvPr id="14" name="Picture 13"/>
          <p:cNvPicPr>
            <a:picLocks noChangeAspect="1"/>
          </p:cNvPicPr>
          <p:nvPr/>
        </p:nvPicPr>
        <p:blipFill>
          <a:blip r:embed="rId2"/>
          <a:srcRect l="33940" r="34731"/>
          <a:stretch>
            <a:fillRect/>
          </a:stretch>
        </p:blipFill>
        <p:spPr>
          <a:xfrm>
            <a:off x="2500298" y="3000372"/>
            <a:ext cx="2286016" cy="3857628"/>
          </a:xfrm>
          <a:prstGeom prst="rect">
            <a:avLst/>
          </a:prstGeom>
        </p:spPr>
      </p:pic>
      <p:pic>
        <p:nvPicPr>
          <p:cNvPr id="15" name="Picture 14"/>
          <p:cNvPicPr>
            <a:picLocks noChangeAspect="1"/>
          </p:cNvPicPr>
          <p:nvPr/>
        </p:nvPicPr>
        <p:blipFill>
          <a:blip r:embed="rId2"/>
          <a:srcRect l="67009" b="34154"/>
          <a:stretch>
            <a:fillRect/>
          </a:stretch>
        </p:blipFill>
        <p:spPr>
          <a:xfrm>
            <a:off x="5000628" y="3000372"/>
            <a:ext cx="2708186" cy="2928958"/>
          </a:xfrm>
          <a:prstGeom prst="rect">
            <a:avLst/>
          </a:prstGeom>
        </p:spPr>
      </p:pic>
    </p:spTree>
    <p:extLst>
      <p:ext uri="{BB962C8B-B14F-4D97-AF65-F5344CB8AC3E}">
        <p14:creationId xmlns:p14="http://schemas.microsoft.com/office/powerpoint/2010/main" val="3716555400"/>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438" y="0"/>
            <a:ext cx="9358346" cy="1417638"/>
          </a:xfrm>
        </p:spPr>
        <p:txBody>
          <a:bodyPr>
            <a:normAutofit/>
          </a:bodyPr>
          <a:lstStyle/>
          <a:p>
            <a:r>
              <a:rPr lang="en-US" sz="3200" dirty="0" smtClean="0">
                <a:cs typeface="Times New Roman" panose="02020603050405020304" pitchFamily="18" charset="0"/>
              </a:rPr>
              <a:t>PRIMARY PROCESSING OF LANDFILL GAS AND FLARE</a:t>
            </a:r>
          </a:p>
        </p:txBody>
      </p:sp>
      <p:sp>
        <p:nvSpPr>
          <p:cNvPr id="3" name="Content Placeholder 2"/>
          <p:cNvSpPr>
            <a:spLocks noGrp="1"/>
          </p:cNvSpPr>
          <p:nvPr>
            <p:ph idx="1"/>
          </p:nvPr>
        </p:nvSpPr>
        <p:spPr>
          <a:xfrm>
            <a:off x="0" y="1000108"/>
            <a:ext cx="9144000" cy="5643602"/>
          </a:xfrm>
        </p:spPr>
        <p:txBody>
          <a:bodyPr>
            <a:noAutofit/>
          </a:bodyPr>
          <a:lstStyle/>
          <a:p>
            <a:pPr algn="just"/>
            <a:r>
              <a:rPr lang="en-US" sz="1400" dirty="0" smtClean="0">
                <a:latin typeface="Century Gothic" pitchFamily="34" charset="0"/>
              </a:rPr>
              <a:t>A basic LFG processing skid includes a knock-out drum to remove moisture, blowers to provide a vacuum to “pull” the gas and pressure to convey the gas, and a flare. System operators monitor parameters to maximize system efficiency.</a:t>
            </a:r>
            <a:endParaRPr lang="en-US" sz="1300" dirty="0">
              <a:latin typeface="Century Gothic" pitchFamily="34" charset="0"/>
            </a:endParaRPr>
          </a:p>
        </p:txBody>
      </p:sp>
      <p:pic>
        <p:nvPicPr>
          <p:cNvPr id="7" name="Picture 6"/>
          <p:cNvPicPr>
            <a:picLocks noChangeAspect="1"/>
          </p:cNvPicPr>
          <p:nvPr/>
        </p:nvPicPr>
        <p:blipFill>
          <a:blip r:embed="rId2"/>
          <a:stretch>
            <a:fillRect/>
          </a:stretch>
        </p:blipFill>
        <p:spPr>
          <a:xfrm>
            <a:off x="357158" y="2143116"/>
            <a:ext cx="8568952" cy="4879701"/>
          </a:xfrm>
          <a:prstGeom prst="rect">
            <a:avLst/>
          </a:prstGeom>
        </p:spPr>
      </p:pic>
    </p:spTree>
    <p:extLst>
      <p:ext uri="{BB962C8B-B14F-4D97-AF65-F5344CB8AC3E}">
        <p14:creationId xmlns:p14="http://schemas.microsoft.com/office/powerpoint/2010/main" val="3716555400"/>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438" y="0"/>
            <a:ext cx="9358346" cy="1417638"/>
          </a:xfrm>
        </p:spPr>
        <p:txBody>
          <a:bodyPr>
            <a:normAutofit/>
          </a:bodyPr>
          <a:lstStyle/>
          <a:p>
            <a:r>
              <a:rPr lang="en-US" sz="3200" dirty="0" smtClean="0">
                <a:cs typeface="Times New Roman" panose="02020603050405020304" pitchFamily="18" charset="0"/>
              </a:rPr>
              <a:t>ADDITIONAL TREATMENT OF LANDFILL GAS</a:t>
            </a:r>
          </a:p>
        </p:txBody>
      </p:sp>
      <p:sp>
        <p:nvSpPr>
          <p:cNvPr id="3" name="Content Placeholder 2"/>
          <p:cNvSpPr>
            <a:spLocks noGrp="1"/>
          </p:cNvSpPr>
          <p:nvPr>
            <p:ph idx="1"/>
          </p:nvPr>
        </p:nvSpPr>
        <p:spPr>
          <a:xfrm>
            <a:off x="0" y="1000108"/>
            <a:ext cx="9144000" cy="5643602"/>
          </a:xfrm>
        </p:spPr>
        <p:txBody>
          <a:bodyPr>
            <a:noAutofit/>
          </a:bodyPr>
          <a:lstStyle/>
          <a:p>
            <a:pPr algn="just"/>
            <a:r>
              <a:rPr lang="en-US" sz="1400" dirty="0" smtClean="0">
                <a:latin typeface="Century Gothic" pitchFamily="34" charset="0"/>
              </a:rPr>
              <a:t>Using LFG in an energy recovery system usually requires some treatment of the gas to remove excess moisture, particulates and other impurities. The type and extent of treatment depend on site-specific LFG characteristics and the type of energy recovery system. Some end uses, such as pipeline injection or vehicle fuel projects, require additional cleaning and compression of the LFG.</a:t>
            </a:r>
            <a:endParaRPr lang="en-US" sz="1300" dirty="0">
              <a:latin typeface="Century Gothic" pitchFamily="34" charset="0"/>
            </a:endParaRPr>
          </a:p>
        </p:txBody>
      </p:sp>
      <p:pic>
        <p:nvPicPr>
          <p:cNvPr id="5" name="Picture 4"/>
          <p:cNvPicPr>
            <a:picLocks noChangeAspect="1"/>
          </p:cNvPicPr>
          <p:nvPr/>
        </p:nvPicPr>
        <p:blipFill>
          <a:blip r:embed="rId2"/>
          <a:stretch>
            <a:fillRect/>
          </a:stretch>
        </p:blipFill>
        <p:spPr>
          <a:xfrm>
            <a:off x="290286" y="2789493"/>
            <a:ext cx="8568952" cy="3905250"/>
          </a:xfrm>
          <a:prstGeom prst="rect">
            <a:avLst/>
          </a:prstGeom>
        </p:spPr>
      </p:pic>
    </p:spTree>
    <p:extLst>
      <p:ext uri="{BB962C8B-B14F-4D97-AF65-F5344CB8AC3E}">
        <p14:creationId xmlns:p14="http://schemas.microsoft.com/office/powerpoint/2010/main" val="3716555400"/>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8D15CA-CF2F-439A-BB1E-F8DF6A60D7B5}"/>
              </a:ext>
            </a:extLst>
          </p:cNvPr>
          <p:cNvSpPr>
            <a:spLocks noGrp="1"/>
          </p:cNvSpPr>
          <p:nvPr>
            <p:ph type="title"/>
          </p:nvPr>
        </p:nvSpPr>
        <p:spPr>
          <a:xfrm>
            <a:off x="107504" y="160337"/>
            <a:ext cx="9155360" cy="1143000"/>
          </a:xfrm>
        </p:spPr>
        <p:txBody>
          <a:bodyPr>
            <a:noAutofit/>
          </a:bodyPr>
          <a:lstStyle/>
          <a:p>
            <a:r>
              <a:rPr lang="en-US" sz="3200" i="0" u="none" strike="noStrike" baseline="0" dirty="0" smtClean="0">
                <a:effectLst>
                  <a:outerShdw blurRad="38100" dist="38100" dir="2700000" algn="tl">
                    <a:srgbClr val="000000">
                      <a:alpha val="43137"/>
                    </a:srgbClr>
                  </a:outerShdw>
                </a:effectLst>
                <a:cs typeface="Times New Roman" panose="02020603050405020304" pitchFamily="18" charset="0"/>
              </a:rPr>
              <a:t>ENVIRONMENTAL EFFECTS OF LANDFILL</a:t>
            </a:r>
            <a:br>
              <a:rPr lang="en-US" sz="3200" i="0" u="none" strike="noStrike" baseline="0" dirty="0" smtClean="0">
                <a:effectLst>
                  <a:outerShdw blurRad="38100" dist="38100" dir="2700000" algn="tl">
                    <a:srgbClr val="000000">
                      <a:alpha val="43137"/>
                    </a:srgbClr>
                  </a:outerShdw>
                </a:effectLst>
                <a:cs typeface="Times New Roman" panose="02020603050405020304" pitchFamily="18" charset="0"/>
              </a:rPr>
            </a:br>
            <a:endParaRPr lang="en-IN" sz="3200" dirty="0">
              <a:effectLst>
                <a:outerShdw blurRad="38100" dist="38100" dir="2700000" algn="tl">
                  <a:srgbClr val="000000">
                    <a:alpha val="43137"/>
                  </a:srgbClr>
                </a:outerShdw>
              </a:effectLst>
              <a:cs typeface="Times New Roman" panose="02020603050405020304" pitchFamily="18" charset="0"/>
            </a:endParaRPr>
          </a:p>
        </p:txBody>
      </p:sp>
      <p:sp>
        <p:nvSpPr>
          <p:cNvPr id="3" name="Content Placeholder 2">
            <a:extLst>
              <a:ext uri="{FF2B5EF4-FFF2-40B4-BE49-F238E27FC236}">
                <a16:creationId xmlns:a16="http://schemas.microsoft.com/office/drawing/2014/main" id="{121A3385-720C-4690-9B25-433550A5DADB}"/>
              </a:ext>
            </a:extLst>
          </p:cNvPr>
          <p:cNvSpPr>
            <a:spLocks noGrp="1"/>
          </p:cNvSpPr>
          <p:nvPr>
            <p:ph idx="1"/>
          </p:nvPr>
        </p:nvSpPr>
        <p:spPr>
          <a:xfrm>
            <a:off x="0" y="1142984"/>
            <a:ext cx="9144000" cy="5500726"/>
          </a:xfrm>
        </p:spPr>
        <p:txBody>
          <a:bodyPr>
            <a:noAutofit/>
          </a:bodyPr>
          <a:lstStyle/>
          <a:p>
            <a:pPr algn="just"/>
            <a:r>
              <a:rPr lang="en-US" sz="1800" i="0" u="none" strike="noStrike" baseline="0" dirty="0">
                <a:solidFill>
                  <a:srgbClr val="002060"/>
                </a:solidFill>
                <a:latin typeface="Century Gothic" pitchFamily="34" charset="0"/>
              </a:rPr>
              <a:t>The environmental effects of a landfill include wind-blown litter and dust, noise, obnoxious odor, vermin and insects attracted by the waste, surface runoff and inaesthetic conditions. </a:t>
            </a:r>
          </a:p>
          <a:p>
            <a:pPr algn="just"/>
            <a:r>
              <a:rPr lang="en-US" sz="1800" i="0" u="none" strike="noStrike" baseline="0" dirty="0">
                <a:solidFill>
                  <a:srgbClr val="002060"/>
                </a:solidFill>
                <a:latin typeface="Century Gothic" pitchFamily="34" charset="0"/>
              </a:rPr>
              <a:t>Gas and leachate problems also arise during the operation phase and require significant environmental controls. In what follows, we will describe some of the major environmental effects below: </a:t>
            </a:r>
          </a:p>
          <a:p>
            <a:pPr marL="800100" lvl="1" indent="-400050" algn="just">
              <a:lnSpc>
                <a:spcPct val="200000"/>
              </a:lnSpc>
              <a:buFont typeface="+mj-lt"/>
              <a:buAutoNum type="arabicPeriod"/>
            </a:pPr>
            <a:r>
              <a:rPr lang="en-US" sz="1900" b="1" i="0" u="none" strike="noStrike" baseline="0" dirty="0">
                <a:solidFill>
                  <a:srgbClr val="002060"/>
                </a:solidFill>
                <a:latin typeface="Century Gothic" pitchFamily="34" charset="0"/>
              </a:rPr>
              <a:t>Wind-blown litter and dust are continuous problems of the ongoing landfill operation and a nuisance to the neighborhood. </a:t>
            </a:r>
          </a:p>
          <a:p>
            <a:pPr marL="800100" lvl="1" indent="-400050" algn="just">
              <a:lnSpc>
                <a:spcPct val="200000"/>
              </a:lnSpc>
              <a:buFont typeface="+mj-lt"/>
              <a:buAutoNum type="arabicPeriod"/>
            </a:pPr>
            <a:r>
              <a:rPr lang="en-US" sz="1900" b="1" i="0" u="none" strike="noStrike" baseline="0" dirty="0">
                <a:solidFill>
                  <a:srgbClr val="002060"/>
                </a:solidFill>
                <a:latin typeface="Century Gothic" pitchFamily="34" charset="0"/>
              </a:rPr>
              <a:t>Covering the waste cells with soil and spraying water on dirt roads and waste in dry periods, in combination with fencing and movable screens, may minimize the problem of wind-blown litter and dust.</a:t>
            </a:r>
          </a:p>
        </p:txBody>
      </p:sp>
    </p:spTree>
    <p:extLst>
      <p:ext uri="{BB962C8B-B14F-4D97-AF65-F5344CB8AC3E}">
        <p14:creationId xmlns:p14="http://schemas.microsoft.com/office/powerpoint/2010/main" val="131111190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DBDAFF6-A0EE-4E2C-A8B9-7107ECF84833}"/>
              </a:ext>
            </a:extLst>
          </p:cNvPr>
          <p:cNvSpPr>
            <a:spLocks noGrp="1"/>
          </p:cNvSpPr>
          <p:nvPr>
            <p:ph idx="1"/>
          </p:nvPr>
        </p:nvSpPr>
        <p:spPr>
          <a:xfrm>
            <a:off x="457200" y="1071546"/>
            <a:ext cx="8229600" cy="4525963"/>
          </a:xfrm>
        </p:spPr>
        <p:txBody>
          <a:bodyPr>
            <a:noAutofit/>
          </a:bodyPr>
          <a:lstStyle/>
          <a:p>
            <a:pPr marL="571500" indent="-571500" algn="just">
              <a:lnSpc>
                <a:spcPct val="170000"/>
              </a:lnSpc>
              <a:buFont typeface="+mj-lt"/>
              <a:buAutoNum type="arabicPeriod" startAt="3"/>
            </a:pPr>
            <a:r>
              <a:rPr lang="en-US" sz="1800" i="0" u="none" strike="noStrike" baseline="0" dirty="0">
                <a:solidFill>
                  <a:srgbClr val="002060"/>
                </a:solidFill>
                <a:latin typeface="Century Gothic" pitchFamily="34" charset="0"/>
              </a:rPr>
              <a:t>Movement of waste collection vehicles, emptying of wastes from them, compactors, earthmoving equipment, etc., produce noise.</a:t>
            </a:r>
          </a:p>
          <a:p>
            <a:pPr marL="571500" indent="-571500" algn="just">
              <a:lnSpc>
                <a:spcPct val="170000"/>
              </a:lnSpc>
              <a:buFont typeface="+mj-lt"/>
              <a:buAutoNum type="arabicPeriod" startAt="3"/>
            </a:pPr>
            <a:r>
              <a:rPr lang="en-US" sz="1800" i="0" u="none" strike="noStrike" baseline="0" dirty="0">
                <a:solidFill>
                  <a:srgbClr val="002060"/>
                </a:solidFill>
                <a:latin typeface="Century Gothic" pitchFamily="34" charset="0"/>
              </a:rPr>
              <a:t>Improving the technical capability of the equipment, surrounding the fill area with soil embankments and plantations, limiting the working hours and appropriately training the workforce will help minimize noise pollution.</a:t>
            </a:r>
          </a:p>
          <a:p>
            <a:pPr marL="571500" indent="-571500" algn="just">
              <a:lnSpc>
                <a:spcPct val="170000"/>
              </a:lnSpc>
              <a:buFont typeface="+mj-lt"/>
              <a:buAutoNum type="arabicPeriod" startAt="3"/>
            </a:pPr>
            <a:r>
              <a:rPr lang="en-US" sz="1800" dirty="0">
                <a:solidFill>
                  <a:srgbClr val="002060"/>
                </a:solidFill>
                <a:latin typeface="Century Gothic" pitchFamily="34" charset="0"/>
              </a:rPr>
              <a:t>Surface run-off, which has been in contact with the land filled waste, may be a problem in areas of intense rainfall. If not controlled, heavily polluted run-off may enter directly into creeks and streams. Careful design and maintenance of surface drains and ditches, together with a final soil cover on completed landfill sections, can help eliminate this problem.</a:t>
            </a:r>
          </a:p>
        </p:txBody>
      </p:sp>
      <p:sp>
        <p:nvSpPr>
          <p:cNvPr id="4" name="Rectangle 3"/>
          <p:cNvSpPr/>
          <p:nvPr/>
        </p:nvSpPr>
        <p:spPr>
          <a:xfrm>
            <a:off x="1357290" y="285728"/>
            <a:ext cx="6828280" cy="584775"/>
          </a:xfrm>
          <a:prstGeom prst="rect">
            <a:avLst/>
          </a:prstGeom>
        </p:spPr>
        <p:txBody>
          <a:bodyPr wrap="none">
            <a:spAutoFit/>
          </a:bodyPr>
          <a:lstStyle/>
          <a:p>
            <a:r>
              <a:rPr lang="en-US" sz="3200" dirty="0" smtClean="0">
                <a:effectLst>
                  <a:outerShdw blurRad="38100" dist="38100" dir="2700000" algn="tl">
                    <a:srgbClr val="000000">
                      <a:alpha val="43137"/>
                    </a:srgbClr>
                  </a:outerShdw>
                </a:effectLst>
                <a:cs typeface="Times New Roman" panose="02020603050405020304" pitchFamily="18" charset="0"/>
              </a:rPr>
              <a:t>ENVIRONMENTAL EFFECTS OF LANDFILL</a:t>
            </a:r>
            <a:endParaRPr lang="en-IN" sz="3200" dirty="0"/>
          </a:p>
        </p:txBody>
      </p:sp>
    </p:spTree>
    <p:extLst>
      <p:ext uri="{BB962C8B-B14F-4D97-AF65-F5344CB8AC3E}">
        <p14:creationId xmlns:p14="http://schemas.microsoft.com/office/powerpoint/2010/main" val="108326014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2BCDDB4-3032-4D24-901F-70B41CB20514}"/>
              </a:ext>
            </a:extLst>
          </p:cNvPr>
          <p:cNvSpPr>
            <a:spLocks noGrp="1"/>
          </p:cNvSpPr>
          <p:nvPr>
            <p:ph idx="1"/>
          </p:nvPr>
        </p:nvSpPr>
        <p:spPr>
          <a:xfrm>
            <a:off x="0" y="1071546"/>
            <a:ext cx="9001156" cy="5357850"/>
          </a:xfrm>
        </p:spPr>
        <p:txBody>
          <a:bodyPr>
            <a:noAutofit/>
          </a:bodyPr>
          <a:lstStyle/>
          <a:p>
            <a:pPr marL="571500" indent="-571500" algn="just">
              <a:lnSpc>
                <a:spcPct val="170000"/>
              </a:lnSpc>
              <a:buFont typeface="+mj-lt"/>
              <a:buAutoNum type="arabicPeriod" startAt="6"/>
            </a:pPr>
            <a:r>
              <a:rPr lang="en-US" sz="1800" dirty="0">
                <a:solidFill>
                  <a:srgbClr val="002060"/>
                </a:solidFill>
                <a:latin typeface="Century Gothic" pitchFamily="34" charset="0"/>
              </a:rPr>
              <a:t>Gas released, as a result of degradation or volatilisation of waste components, causes odour, flammability, health problems and damage of the vegetation (due to oxygen depletion in the root zone). The measures to control this include liners, soil covers, passive venting or active extraction of gas for treatment before discharge into the atmosphere. </a:t>
            </a:r>
          </a:p>
          <a:p>
            <a:pPr marL="571500" indent="-571500" algn="just">
              <a:lnSpc>
                <a:spcPct val="170000"/>
              </a:lnSpc>
              <a:buFont typeface="+mj-lt"/>
              <a:buAutoNum type="arabicPeriod" startAt="6"/>
            </a:pPr>
            <a:r>
              <a:rPr lang="en-US" sz="1800" dirty="0">
                <a:solidFill>
                  <a:srgbClr val="002060"/>
                </a:solidFill>
                <a:latin typeface="Century Gothic" pitchFamily="34" charset="0"/>
              </a:rPr>
              <a:t>Polluted leachate appears shortly after disposal of the waste. This may cause groundwater pollution and pollution of streams through sub-surface migration. Liners, drainage collection, treatment of leachate, and groundwater and downstream water quality monitoring are necessary to control this problem.</a:t>
            </a:r>
          </a:p>
        </p:txBody>
      </p:sp>
      <p:sp>
        <p:nvSpPr>
          <p:cNvPr id="4" name="Rectangle 3"/>
          <p:cNvSpPr/>
          <p:nvPr/>
        </p:nvSpPr>
        <p:spPr>
          <a:xfrm>
            <a:off x="1643042" y="214290"/>
            <a:ext cx="6828280" cy="584775"/>
          </a:xfrm>
          <a:prstGeom prst="rect">
            <a:avLst/>
          </a:prstGeom>
        </p:spPr>
        <p:txBody>
          <a:bodyPr wrap="none">
            <a:spAutoFit/>
          </a:bodyPr>
          <a:lstStyle/>
          <a:p>
            <a:r>
              <a:rPr lang="en-US" sz="3200" dirty="0" smtClean="0">
                <a:effectLst>
                  <a:outerShdw blurRad="38100" dist="38100" dir="2700000" algn="tl">
                    <a:srgbClr val="000000">
                      <a:alpha val="43137"/>
                    </a:srgbClr>
                  </a:outerShdw>
                </a:effectLst>
                <a:cs typeface="Times New Roman" panose="02020603050405020304" pitchFamily="18" charset="0"/>
              </a:rPr>
              <a:t>ENVIRONMENTAL EFFECTS OF LANDFILL</a:t>
            </a:r>
            <a:endParaRPr lang="en-IN" sz="3200" dirty="0"/>
          </a:p>
        </p:txBody>
      </p:sp>
    </p:spTree>
    <p:extLst>
      <p:ext uri="{BB962C8B-B14F-4D97-AF65-F5344CB8AC3E}">
        <p14:creationId xmlns:p14="http://schemas.microsoft.com/office/powerpoint/2010/main" val="101786406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DCC8FB1-E1A3-4B8B-AB20-0F43D6EF69D3}"/>
              </a:ext>
            </a:extLst>
          </p:cNvPr>
          <p:cNvSpPr>
            <a:spLocks noGrp="1"/>
          </p:cNvSpPr>
          <p:nvPr>
            <p:ph idx="1"/>
          </p:nvPr>
        </p:nvSpPr>
        <p:spPr>
          <a:xfrm>
            <a:off x="285720" y="1214422"/>
            <a:ext cx="8715436" cy="5214974"/>
          </a:xfrm>
        </p:spPr>
        <p:txBody>
          <a:bodyPr>
            <a:normAutofit fontScale="70000" lnSpcReduction="20000"/>
          </a:bodyPr>
          <a:lstStyle/>
          <a:p>
            <a:pPr marL="571500" indent="-571500" algn="just">
              <a:lnSpc>
                <a:spcPct val="220000"/>
              </a:lnSpc>
              <a:buFont typeface="+mj-lt"/>
              <a:buAutoNum type="arabicPeriod" startAt="8"/>
            </a:pPr>
            <a:r>
              <a:rPr lang="en-US" sz="2800" dirty="0">
                <a:solidFill>
                  <a:srgbClr val="002060"/>
                </a:solidFill>
                <a:latin typeface="Century Gothic" pitchFamily="34" charset="0"/>
              </a:rPr>
              <a:t>Birds (e.g., scavengers), vermin, insects and animals are attracted to the landfill for feeding and breeding. Since many of these may act as disease vectors, their presence is a potential health problem. </a:t>
            </a:r>
          </a:p>
          <a:p>
            <a:pPr marL="571500" indent="-571500" algn="just">
              <a:lnSpc>
                <a:spcPct val="220000"/>
              </a:lnSpc>
              <a:buFont typeface="+mj-lt"/>
              <a:buAutoNum type="arabicPeriod" startAt="8"/>
            </a:pPr>
            <a:r>
              <a:rPr lang="en-US" sz="2800" dirty="0">
                <a:solidFill>
                  <a:srgbClr val="002060"/>
                </a:solidFill>
                <a:latin typeface="Century Gothic" pitchFamily="34" charset="0"/>
              </a:rPr>
              <a:t>An operating landfill, where equipment and waste are exposed, appears inaesthetic. This problem may be reduced by careful design of screening soil embankments, plantings, rapid covering and re-vegetation of filled sections. </a:t>
            </a:r>
          </a:p>
          <a:p>
            <a:pPr marL="0" indent="0">
              <a:buNone/>
            </a:pPr>
            <a:endParaRPr lang="en-IN" dirty="0"/>
          </a:p>
        </p:txBody>
      </p:sp>
      <p:sp>
        <p:nvSpPr>
          <p:cNvPr id="4" name="Rectangle 3"/>
          <p:cNvSpPr/>
          <p:nvPr/>
        </p:nvSpPr>
        <p:spPr>
          <a:xfrm>
            <a:off x="1571604" y="357166"/>
            <a:ext cx="6828280" cy="584775"/>
          </a:xfrm>
          <a:prstGeom prst="rect">
            <a:avLst/>
          </a:prstGeom>
        </p:spPr>
        <p:txBody>
          <a:bodyPr wrap="none">
            <a:spAutoFit/>
          </a:bodyPr>
          <a:lstStyle/>
          <a:p>
            <a:r>
              <a:rPr lang="en-US" sz="3200" dirty="0" smtClean="0">
                <a:effectLst>
                  <a:outerShdw blurRad="38100" dist="38100" dir="2700000" algn="tl">
                    <a:srgbClr val="000000">
                      <a:alpha val="43137"/>
                    </a:srgbClr>
                  </a:outerShdw>
                </a:effectLst>
                <a:cs typeface="Times New Roman" panose="02020603050405020304" pitchFamily="18" charset="0"/>
              </a:rPr>
              <a:t>ENVIRONMENTAL EFFECTS OF LANDFILL</a:t>
            </a:r>
            <a:endParaRPr lang="en-IN" sz="3200" dirty="0"/>
          </a:p>
        </p:txBody>
      </p:sp>
    </p:spTree>
    <p:extLst>
      <p:ext uri="{BB962C8B-B14F-4D97-AF65-F5344CB8AC3E}">
        <p14:creationId xmlns:p14="http://schemas.microsoft.com/office/powerpoint/2010/main" val="170206091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CC2E6-F0C4-4FE6-9978-C34E36E210BD}"/>
              </a:ext>
            </a:extLst>
          </p:cNvPr>
          <p:cNvSpPr>
            <a:spLocks noGrp="1"/>
          </p:cNvSpPr>
          <p:nvPr>
            <p:ph type="title"/>
          </p:nvPr>
        </p:nvSpPr>
        <p:spPr/>
        <p:txBody>
          <a:bodyPr/>
          <a:lstStyle/>
          <a:p>
            <a:endParaRPr lang="en-IN" dirty="0"/>
          </a:p>
        </p:txBody>
      </p:sp>
      <p:pic>
        <p:nvPicPr>
          <p:cNvPr id="5" name="Content Placeholder 4">
            <a:extLst>
              <a:ext uri="{FF2B5EF4-FFF2-40B4-BE49-F238E27FC236}">
                <a16:creationId xmlns:a16="http://schemas.microsoft.com/office/drawing/2014/main" id="{8AD92A21-6C9E-4F7C-B666-59439ADA613B}"/>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2576" t="13960" r="1588" b="5050"/>
          <a:stretch/>
        </p:blipFill>
        <p:spPr>
          <a:xfrm>
            <a:off x="0" y="0"/>
            <a:ext cx="9143999" cy="6858000"/>
          </a:xfrm>
        </p:spPr>
      </p:pic>
    </p:spTree>
    <p:extLst>
      <p:ext uri="{BB962C8B-B14F-4D97-AF65-F5344CB8AC3E}">
        <p14:creationId xmlns:p14="http://schemas.microsoft.com/office/powerpoint/2010/main" val="339065096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3A320-1F57-4E68-9A37-3889FE022570}"/>
              </a:ext>
            </a:extLst>
          </p:cNvPr>
          <p:cNvSpPr>
            <a:spLocks noGrp="1"/>
          </p:cNvSpPr>
          <p:nvPr>
            <p:ph type="title"/>
          </p:nvPr>
        </p:nvSpPr>
        <p:spPr>
          <a:xfrm>
            <a:off x="457200" y="88967"/>
            <a:ext cx="8229600" cy="1143000"/>
          </a:xfrm>
        </p:spPr>
        <p:txBody>
          <a:bodyPr>
            <a:normAutofit/>
          </a:bodyPr>
          <a:lstStyle/>
          <a:p>
            <a:r>
              <a:rPr lang="en-IN" sz="3400" dirty="0">
                <a:effectLst>
                  <a:outerShdw blurRad="38100" dist="38100" dir="2700000" algn="tl">
                    <a:srgbClr val="000000">
                      <a:alpha val="43137"/>
                    </a:srgbClr>
                  </a:outerShdw>
                </a:effectLst>
                <a:cs typeface="Times New Roman" panose="02020603050405020304" pitchFamily="18" charset="0"/>
              </a:rPr>
              <a:t>LANDFILL GAS EMISSION</a:t>
            </a:r>
          </a:p>
        </p:txBody>
      </p:sp>
      <p:sp>
        <p:nvSpPr>
          <p:cNvPr id="3" name="Content Placeholder 2">
            <a:extLst>
              <a:ext uri="{FF2B5EF4-FFF2-40B4-BE49-F238E27FC236}">
                <a16:creationId xmlns:a16="http://schemas.microsoft.com/office/drawing/2014/main" id="{A6E75F4D-EA91-46F2-8E96-50210E1F9806}"/>
              </a:ext>
            </a:extLst>
          </p:cNvPr>
          <p:cNvSpPr>
            <a:spLocks noGrp="1"/>
          </p:cNvSpPr>
          <p:nvPr>
            <p:ph idx="1"/>
          </p:nvPr>
        </p:nvSpPr>
        <p:spPr>
          <a:xfrm>
            <a:off x="214282" y="1124744"/>
            <a:ext cx="8786874" cy="5518966"/>
          </a:xfrm>
        </p:spPr>
        <p:txBody>
          <a:bodyPr>
            <a:noAutofit/>
          </a:bodyPr>
          <a:lstStyle/>
          <a:p>
            <a:pPr algn="just">
              <a:lnSpc>
                <a:spcPct val="200000"/>
              </a:lnSpc>
            </a:pPr>
            <a:r>
              <a:rPr lang="en-US" sz="1600" dirty="0">
                <a:solidFill>
                  <a:srgbClr val="002060"/>
                </a:solidFill>
                <a:latin typeface="Century Gothic" pitchFamily="34" charset="0"/>
              </a:rPr>
              <a:t>Landfill gas contains a high percentage of methane due to the anaerobic decomposition of organic matter, which can be </a:t>
            </a:r>
            <a:r>
              <a:rPr lang="en-US" sz="1600" dirty="0" smtClean="0">
                <a:solidFill>
                  <a:srgbClr val="002060"/>
                </a:solidFill>
                <a:latin typeface="Century Gothic" pitchFamily="34" charset="0"/>
              </a:rPr>
              <a:t>utilized </a:t>
            </a:r>
            <a:r>
              <a:rPr lang="en-US" sz="1600" dirty="0">
                <a:solidFill>
                  <a:srgbClr val="002060"/>
                </a:solidFill>
                <a:latin typeface="Century Gothic" pitchFamily="34" charset="0"/>
              </a:rPr>
              <a:t>as a source of energy. </a:t>
            </a:r>
          </a:p>
          <a:p>
            <a:pPr algn="just">
              <a:lnSpc>
                <a:spcPct val="200000"/>
              </a:lnSpc>
            </a:pPr>
            <a:r>
              <a:rPr lang="en-US" sz="1600" dirty="0">
                <a:solidFill>
                  <a:srgbClr val="002060"/>
                </a:solidFill>
                <a:latin typeface="Century Gothic" pitchFamily="34" charset="0"/>
              </a:rPr>
              <a:t>A typical landfill gas contains:</a:t>
            </a:r>
          </a:p>
          <a:p>
            <a:pPr algn="just">
              <a:lnSpc>
                <a:spcPct val="200000"/>
              </a:lnSpc>
            </a:pPr>
            <a:r>
              <a:rPr lang="en-US" sz="1600" dirty="0">
                <a:solidFill>
                  <a:srgbClr val="002060"/>
                </a:solidFill>
                <a:latin typeface="Century Gothic" pitchFamily="34" charset="0"/>
              </a:rPr>
              <a:t>Methane: This is a colourless, odourless and flammable gas with a density lighter than air, typically making up 50 – 60% of the landfill gas. </a:t>
            </a:r>
          </a:p>
          <a:p>
            <a:pPr algn="just">
              <a:lnSpc>
                <a:spcPct val="200000"/>
              </a:lnSpc>
            </a:pPr>
            <a:r>
              <a:rPr lang="en-US" sz="1600" dirty="0">
                <a:solidFill>
                  <a:srgbClr val="002060"/>
                </a:solidFill>
                <a:latin typeface="Century Gothic" pitchFamily="34" charset="0"/>
              </a:rPr>
              <a:t>Carbon dioxide: This is a colourless, odourless and non-inflammable gas that is denser than air, typically accounting for 30 – 40%. </a:t>
            </a:r>
          </a:p>
          <a:p>
            <a:pPr algn="just">
              <a:lnSpc>
                <a:spcPct val="200000"/>
              </a:lnSpc>
            </a:pPr>
            <a:r>
              <a:rPr lang="en-US" sz="1600" dirty="0">
                <a:solidFill>
                  <a:srgbClr val="002060"/>
                </a:solidFill>
                <a:latin typeface="Century Gothic" pitchFamily="34" charset="0"/>
              </a:rPr>
              <a:t>Oxygen: The flammability of methane depends on the percentage of oxygen. It is, therefore, important to control oxygen levels, where gas abstraction is undertaken. </a:t>
            </a:r>
          </a:p>
          <a:p>
            <a:pPr algn="just">
              <a:lnSpc>
                <a:spcPct val="200000"/>
              </a:lnSpc>
            </a:pPr>
            <a:r>
              <a:rPr lang="en-US" sz="1600" dirty="0">
                <a:solidFill>
                  <a:srgbClr val="002060"/>
                </a:solidFill>
                <a:latin typeface="Century Gothic" pitchFamily="34" charset="0"/>
              </a:rPr>
              <a:t>Nitrogen: This is essentially inert and will have little effect, except to modify the explosive range of </a:t>
            </a:r>
            <a:r>
              <a:rPr lang="en-US" sz="1600" dirty="0" smtClean="0">
                <a:solidFill>
                  <a:srgbClr val="002060"/>
                </a:solidFill>
                <a:latin typeface="Century Gothic" pitchFamily="34" charset="0"/>
              </a:rPr>
              <a:t>methane.</a:t>
            </a:r>
            <a:endParaRPr lang="en-IN" sz="1600" dirty="0">
              <a:solidFill>
                <a:srgbClr val="002060"/>
              </a:solidFill>
              <a:latin typeface="Century Gothic" pitchFamily="34" charset="0"/>
            </a:endParaRPr>
          </a:p>
        </p:txBody>
      </p:sp>
    </p:spTree>
    <p:extLst>
      <p:ext uri="{BB962C8B-B14F-4D97-AF65-F5344CB8AC3E}">
        <p14:creationId xmlns:p14="http://schemas.microsoft.com/office/powerpoint/2010/main" val="35254946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85720" y="1285860"/>
            <a:ext cx="8643998" cy="5072098"/>
          </a:xfrm>
        </p:spPr>
        <p:txBody>
          <a:bodyPr>
            <a:normAutofit fontScale="55000" lnSpcReduction="20000"/>
          </a:bodyPr>
          <a:lstStyle/>
          <a:p>
            <a:pPr marL="0" indent="0" algn="just">
              <a:buNone/>
            </a:pPr>
            <a:r>
              <a:rPr lang="en-US" sz="2800" dirty="0" smtClean="0">
                <a:solidFill>
                  <a:srgbClr val="C00000"/>
                </a:solidFill>
                <a:latin typeface="Century Gothic" pitchFamily="34" charset="0"/>
              </a:rPr>
              <a:t>SANITARY LANDFILL: </a:t>
            </a:r>
          </a:p>
          <a:p>
            <a:pPr algn="just">
              <a:lnSpc>
                <a:spcPct val="220000"/>
              </a:lnSpc>
            </a:pPr>
            <a:r>
              <a:rPr lang="en-US" sz="2800" dirty="0" smtClean="0">
                <a:solidFill>
                  <a:srgbClr val="002060"/>
                </a:solidFill>
                <a:latin typeface="Century Gothic" pitchFamily="34" charset="0"/>
              </a:rPr>
              <a:t>Unlike </a:t>
            </a:r>
            <a:r>
              <a:rPr lang="en-US" sz="2800" dirty="0">
                <a:solidFill>
                  <a:srgbClr val="002060"/>
                </a:solidFill>
                <a:latin typeface="Century Gothic" pitchFamily="34" charset="0"/>
              </a:rPr>
              <a:t>the non-engineered disposal, sanitary landfill is a fully engineered disposal option in that the selected location or wasteland is carefully engineered in advance before it is pressed into service. </a:t>
            </a:r>
          </a:p>
          <a:p>
            <a:pPr algn="just">
              <a:lnSpc>
                <a:spcPct val="220000"/>
              </a:lnSpc>
            </a:pPr>
            <a:r>
              <a:rPr lang="en-US" sz="2800" dirty="0">
                <a:solidFill>
                  <a:srgbClr val="002060"/>
                </a:solidFill>
                <a:latin typeface="Century Gothic" pitchFamily="34" charset="0"/>
              </a:rPr>
              <a:t>Operators of sanitary landfills can </a:t>
            </a:r>
            <a:r>
              <a:rPr lang="en-US" sz="2800" dirty="0" smtClean="0">
                <a:solidFill>
                  <a:srgbClr val="002060"/>
                </a:solidFill>
                <a:latin typeface="Century Gothic" pitchFamily="34" charset="0"/>
              </a:rPr>
              <a:t>minimize </a:t>
            </a:r>
            <a:r>
              <a:rPr lang="en-US" sz="2800" dirty="0">
                <a:solidFill>
                  <a:srgbClr val="002060"/>
                </a:solidFill>
                <a:latin typeface="Century Gothic" pitchFamily="34" charset="0"/>
              </a:rPr>
              <a:t>the effects of leachate (i.e., polluted water which flows from a landfill) and gas production through proper site selection, preparation and management. </a:t>
            </a:r>
          </a:p>
          <a:p>
            <a:pPr algn="just">
              <a:lnSpc>
                <a:spcPct val="220000"/>
              </a:lnSpc>
            </a:pPr>
            <a:r>
              <a:rPr lang="en-US" sz="2800" dirty="0">
                <a:solidFill>
                  <a:srgbClr val="002060"/>
                </a:solidFill>
                <a:latin typeface="Century Gothic" pitchFamily="34" charset="0"/>
              </a:rPr>
              <a:t>This particular option of waste disposal is suitable when the land is available at an affordable price, and adequate workforce and technical resources are available to operate and manage the site.</a:t>
            </a:r>
          </a:p>
          <a:p>
            <a:endParaRPr lang="en-IN" dirty="0"/>
          </a:p>
        </p:txBody>
      </p:sp>
      <p:sp>
        <p:nvSpPr>
          <p:cNvPr id="4" name="Rectangle 3"/>
          <p:cNvSpPr/>
          <p:nvPr/>
        </p:nvSpPr>
        <p:spPr>
          <a:xfrm>
            <a:off x="2428860" y="285728"/>
            <a:ext cx="3493457" cy="584775"/>
          </a:xfrm>
          <a:prstGeom prst="rect">
            <a:avLst/>
          </a:prstGeom>
        </p:spPr>
        <p:txBody>
          <a:bodyPr wrap="none">
            <a:spAutoFit/>
          </a:bodyPr>
          <a:lstStyle/>
          <a:p>
            <a:pPr algn="just"/>
            <a:r>
              <a:rPr lang="en-US" sz="3200" b="1" dirty="0" smtClean="0"/>
              <a:t>DISPOSAL OPTIONS</a:t>
            </a:r>
            <a:endParaRPr lang="en-US" sz="3200" b="1" dirty="0"/>
          </a:p>
        </p:txBody>
      </p:sp>
    </p:spTree>
    <p:extLst>
      <p:ext uri="{BB962C8B-B14F-4D97-AF65-F5344CB8AC3E}">
        <p14:creationId xmlns:p14="http://schemas.microsoft.com/office/powerpoint/2010/main" val="227734522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A2030F-55C9-41BD-A7B3-D3F08C445F0B}"/>
              </a:ext>
            </a:extLst>
          </p:cNvPr>
          <p:cNvSpPr>
            <a:spLocks noGrp="1"/>
          </p:cNvSpPr>
          <p:nvPr>
            <p:ph type="title"/>
          </p:nvPr>
        </p:nvSpPr>
        <p:spPr>
          <a:xfrm>
            <a:off x="457200" y="0"/>
            <a:ext cx="8229600" cy="1143000"/>
          </a:xfrm>
        </p:spPr>
        <p:txBody>
          <a:bodyPr>
            <a:normAutofit/>
          </a:bodyPr>
          <a:lstStyle/>
          <a:p>
            <a:r>
              <a:rPr lang="en-US" sz="3400" dirty="0" smtClean="0">
                <a:effectLst>
                  <a:outerShdw blurRad="38100" dist="38100" dir="2700000" algn="tl">
                    <a:srgbClr val="000000">
                      <a:alpha val="43137"/>
                    </a:srgbClr>
                  </a:outerShdw>
                </a:effectLst>
                <a:cs typeface="Times New Roman" panose="02020603050405020304" pitchFamily="18" charset="0"/>
              </a:rPr>
              <a:t>HAZARDS OF LANDFILL GASES</a:t>
            </a:r>
            <a:endParaRPr lang="en-IN" sz="3400" dirty="0">
              <a:effectLst>
                <a:outerShdw blurRad="38100" dist="38100" dir="2700000" algn="tl">
                  <a:srgbClr val="000000">
                    <a:alpha val="43137"/>
                  </a:srgbClr>
                </a:outerShdw>
              </a:effectLst>
              <a:cs typeface="Times New Roman" panose="02020603050405020304" pitchFamily="18" charset="0"/>
            </a:endParaRPr>
          </a:p>
        </p:txBody>
      </p:sp>
      <p:sp>
        <p:nvSpPr>
          <p:cNvPr id="3" name="Content Placeholder 2">
            <a:extLst>
              <a:ext uri="{FF2B5EF4-FFF2-40B4-BE49-F238E27FC236}">
                <a16:creationId xmlns:a16="http://schemas.microsoft.com/office/drawing/2014/main" id="{93660C35-74C5-4E6C-844D-25104D7092E9}"/>
              </a:ext>
            </a:extLst>
          </p:cNvPr>
          <p:cNvSpPr>
            <a:spLocks noGrp="1"/>
          </p:cNvSpPr>
          <p:nvPr>
            <p:ph idx="1"/>
          </p:nvPr>
        </p:nvSpPr>
        <p:spPr>
          <a:xfrm>
            <a:off x="0" y="1142984"/>
            <a:ext cx="9001156" cy="5429288"/>
          </a:xfrm>
        </p:spPr>
        <p:txBody>
          <a:bodyPr>
            <a:noAutofit/>
          </a:bodyPr>
          <a:lstStyle/>
          <a:p>
            <a:pPr algn="just">
              <a:lnSpc>
                <a:spcPct val="200000"/>
              </a:lnSpc>
            </a:pPr>
            <a:r>
              <a:rPr lang="en-US" sz="1800" dirty="0">
                <a:solidFill>
                  <a:srgbClr val="002060"/>
                </a:solidFill>
                <a:latin typeface="Century Gothic" pitchFamily="34" charset="0"/>
              </a:rPr>
              <a:t>Landfill gas consists of a mixture of flammable, asphyxiating and noxious gases and may be hazardous to health and safety, and hence the need for precautions. Some of the major hazards are listed below: </a:t>
            </a:r>
          </a:p>
          <a:p>
            <a:pPr algn="just">
              <a:lnSpc>
                <a:spcPct val="200000"/>
              </a:lnSpc>
            </a:pPr>
            <a:r>
              <a:rPr lang="en-US" sz="1800" dirty="0">
                <a:solidFill>
                  <a:srgbClr val="002060"/>
                </a:solidFill>
                <a:latin typeface="Century Gothic" pitchFamily="34" charset="0"/>
              </a:rPr>
              <a:t>Explosion and fire: Methane is flammable in air within the range of 5 – 15% by volume, while hydrogen is flammable within the range of 4.1 – 7.5% (in the presence of oxygen) and potentially explosive. Fire, occurring within the waste, can be difficult to extinguish and can lead to unpredictable and uncontrolled subsidence as well as production of smoke and toxic fumes. </a:t>
            </a:r>
          </a:p>
        </p:txBody>
      </p:sp>
    </p:spTree>
    <p:extLst>
      <p:ext uri="{BB962C8B-B14F-4D97-AF65-F5344CB8AC3E}">
        <p14:creationId xmlns:p14="http://schemas.microsoft.com/office/powerpoint/2010/main" val="178376647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AE3924B-38E9-415B-8964-E775A943DCCF}"/>
              </a:ext>
            </a:extLst>
          </p:cNvPr>
          <p:cNvSpPr>
            <a:spLocks noGrp="1"/>
          </p:cNvSpPr>
          <p:nvPr>
            <p:ph idx="1"/>
          </p:nvPr>
        </p:nvSpPr>
        <p:spPr>
          <a:xfrm>
            <a:off x="214282" y="1214422"/>
            <a:ext cx="8786874" cy="5357850"/>
          </a:xfrm>
        </p:spPr>
        <p:txBody>
          <a:bodyPr>
            <a:noAutofit/>
          </a:bodyPr>
          <a:lstStyle/>
          <a:p>
            <a:pPr algn="just"/>
            <a:r>
              <a:rPr lang="en-US" sz="1800" dirty="0" smtClean="0">
                <a:solidFill>
                  <a:srgbClr val="C00000"/>
                </a:solidFill>
                <a:latin typeface="Century Gothic" pitchFamily="34" charset="0"/>
              </a:rPr>
              <a:t>TRACE COMPONENTS</a:t>
            </a:r>
            <a:r>
              <a:rPr lang="en-US" sz="1800" dirty="0" smtClean="0">
                <a:solidFill>
                  <a:srgbClr val="002060"/>
                </a:solidFill>
                <a:latin typeface="Century Gothic" pitchFamily="34" charset="0"/>
              </a:rPr>
              <a:t>: </a:t>
            </a:r>
            <a:r>
              <a:rPr lang="en-US" sz="1800" dirty="0">
                <a:solidFill>
                  <a:srgbClr val="002060"/>
                </a:solidFill>
                <a:latin typeface="Century Gothic" pitchFamily="34" charset="0"/>
              </a:rPr>
              <a:t>These comprise mostly alkanes and alkenes, and their oxidation products such as aldehydes, alcohols and esters. Many of them are recognized as toxicants, when present in air at concentrations above occupational exposure standards.</a:t>
            </a:r>
          </a:p>
          <a:p>
            <a:pPr algn="just"/>
            <a:r>
              <a:rPr lang="en-US" sz="1800" dirty="0" smtClean="0">
                <a:solidFill>
                  <a:srgbClr val="C00000"/>
                </a:solidFill>
                <a:latin typeface="Century Gothic" pitchFamily="34" charset="0"/>
              </a:rPr>
              <a:t>GLOBAL WARMING</a:t>
            </a:r>
            <a:r>
              <a:rPr lang="en-US" sz="1800" dirty="0" smtClean="0">
                <a:solidFill>
                  <a:srgbClr val="002060"/>
                </a:solidFill>
                <a:latin typeface="Century Gothic" pitchFamily="34" charset="0"/>
              </a:rPr>
              <a:t>: </a:t>
            </a:r>
            <a:r>
              <a:rPr lang="en-US" sz="1800" dirty="0">
                <a:solidFill>
                  <a:srgbClr val="002060"/>
                </a:solidFill>
                <a:latin typeface="Century Gothic" pitchFamily="34" charset="0"/>
              </a:rPr>
              <a:t>Known also as greenhouse effect, it is the warming of the earth’s atmosphere by the accumulation of gases (methane, carbon dioxide and chlorofluorocarbons) that absorbs reflected solar radiation.</a:t>
            </a:r>
          </a:p>
          <a:p>
            <a:pPr algn="just"/>
            <a:r>
              <a:rPr lang="en-US" sz="1800" dirty="0" smtClean="0">
                <a:solidFill>
                  <a:srgbClr val="C00000"/>
                </a:solidFill>
                <a:latin typeface="Century Gothic" pitchFamily="34" charset="0"/>
              </a:rPr>
              <a:t>MIGRATION</a:t>
            </a:r>
            <a:r>
              <a:rPr lang="en-US" sz="1800" dirty="0" smtClean="0">
                <a:solidFill>
                  <a:srgbClr val="002060"/>
                </a:solidFill>
                <a:latin typeface="Century Gothic" pitchFamily="34" charset="0"/>
              </a:rPr>
              <a:t>: </a:t>
            </a:r>
            <a:r>
              <a:rPr lang="en-US" sz="1800" dirty="0">
                <a:solidFill>
                  <a:srgbClr val="002060"/>
                </a:solidFill>
                <a:latin typeface="Century Gothic" pitchFamily="34" charset="0"/>
              </a:rPr>
              <a:t>During landfill development, most of the gas produced is vented to the atmosphere, provided the permeable intermediate cover has been used. While biological and chemical processes affect gas composition through methane oxidation, which converts methane to carbon dioxide, physical factors affect gas migration.</a:t>
            </a:r>
            <a:endParaRPr lang="en-IN" sz="1800" dirty="0">
              <a:solidFill>
                <a:srgbClr val="002060"/>
              </a:solidFill>
              <a:latin typeface="Century Gothic" pitchFamily="34" charset="0"/>
            </a:endParaRPr>
          </a:p>
          <a:p>
            <a:pPr algn="just"/>
            <a:endParaRPr lang="en-IN" sz="1800" dirty="0"/>
          </a:p>
        </p:txBody>
      </p:sp>
      <p:sp>
        <p:nvSpPr>
          <p:cNvPr id="4" name="Rectangle 3"/>
          <p:cNvSpPr/>
          <p:nvPr/>
        </p:nvSpPr>
        <p:spPr>
          <a:xfrm>
            <a:off x="2214546" y="285728"/>
            <a:ext cx="5251309" cy="584775"/>
          </a:xfrm>
          <a:prstGeom prst="rect">
            <a:avLst/>
          </a:prstGeom>
        </p:spPr>
        <p:txBody>
          <a:bodyPr wrap="none">
            <a:spAutoFit/>
          </a:bodyPr>
          <a:lstStyle/>
          <a:p>
            <a:r>
              <a:rPr lang="en-US" sz="3200" b="1" dirty="0" smtClean="0">
                <a:effectLst>
                  <a:outerShdw blurRad="38100" dist="38100" dir="2700000" algn="tl">
                    <a:srgbClr val="000000">
                      <a:alpha val="43137"/>
                    </a:srgbClr>
                  </a:outerShdw>
                </a:effectLst>
                <a:cs typeface="Times New Roman" panose="02020603050405020304" pitchFamily="18" charset="0"/>
              </a:rPr>
              <a:t>HAZARDS OF LANDFILL GASES</a:t>
            </a:r>
            <a:endParaRPr lang="en-IN" sz="3200" b="1" dirty="0"/>
          </a:p>
        </p:txBody>
      </p:sp>
    </p:spTree>
    <p:extLst>
      <p:ext uri="{BB962C8B-B14F-4D97-AF65-F5344CB8AC3E}">
        <p14:creationId xmlns:p14="http://schemas.microsoft.com/office/powerpoint/2010/main" val="98804386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913A7-5053-4B95-BC62-73F851FD9C0E}"/>
              </a:ext>
            </a:extLst>
          </p:cNvPr>
          <p:cNvSpPr>
            <a:spLocks noGrp="1"/>
          </p:cNvSpPr>
          <p:nvPr>
            <p:ph type="title"/>
          </p:nvPr>
        </p:nvSpPr>
        <p:spPr>
          <a:xfrm>
            <a:off x="429703" y="18024"/>
            <a:ext cx="8686800" cy="1143000"/>
          </a:xfrm>
        </p:spPr>
        <p:txBody>
          <a:bodyPr>
            <a:normAutofit/>
          </a:bodyPr>
          <a:lstStyle/>
          <a:p>
            <a:r>
              <a:rPr lang="en-US" sz="3400" dirty="0" smtClean="0">
                <a:effectLst>
                  <a:outerShdw blurRad="38100" dist="38100" dir="2700000" algn="tl">
                    <a:srgbClr val="000000">
                      <a:alpha val="43137"/>
                    </a:srgbClr>
                  </a:outerShdw>
                </a:effectLst>
                <a:cs typeface="Times New Roman" panose="02020603050405020304" pitchFamily="18" charset="0"/>
              </a:rPr>
              <a:t>CONTROL OF LANDFILL GAS EMISSION</a:t>
            </a:r>
            <a:endParaRPr lang="en-IN" sz="3400" dirty="0">
              <a:effectLst>
                <a:outerShdw blurRad="38100" dist="38100" dir="2700000" algn="tl">
                  <a:srgbClr val="000000">
                    <a:alpha val="43137"/>
                  </a:srgbClr>
                </a:outerShdw>
              </a:effectLst>
              <a:cs typeface="Times New Roman" panose="02020603050405020304" pitchFamily="18" charset="0"/>
            </a:endParaRPr>
          </a:p>
        </p:txBody>
      </p:sp>
      <p:sp>
        <p:nvSpPr>
          <p:cNvPr id="3" name="Content Placeholder 2">
            <a:extLst>
              <a:ext uri="{FF2B5EF4-FFF2-40B4-BE49-F238E27FC236}">
                <a16:creationId xmlns:a16="http://schemas.microsoft.com/office/drawing/2014/main" id="{4810F4C8-1A60-42F5-A2A6-589CA92DF621}"/>
              </a:ext>
            </a:extLst>
          </p:cNvPr>
          <p:cNvSpPr>
            <a:spLocks noGrp="1"/>
          </p:cNvSpPr>
          <p:nvPr>
            <p:ph idx="1"/>
          </p:nvPr>
        </p:nvSpPr>
        <p:spPr>
          <a:xfrm>
            <a:off x="214282" y="1142984"/>
            <a:ext cx="8786874" cy="5429288"/>
          </a:xfrm>
        </p:spPr>
        <p:txBody>
          <a:bodyPr>
            <a:normAutofit/>
          </a:bodyPr>
          <a:lstStyle/>
          <a:p>
            <a:pPr algn="just">
              <a:lnSpc>
                <a:spcPct val="200000"/>
              </a:lnSpc>
            </a:pPr>
            <a:r>
              <a:rPr lang="en-US" sz="1800" dirty="0">
                <a:solidFill>
                  <a:srgbClr val="002060"/>
                </a:solidFill>
                <a:latin typeface="Century Gothic" pitchFamily="34" charset="0"/>
              </a:rPr>
              <a:t>To control gas emission, it is necessary to control the following: </a:t>
            </a:r>
          </a:p>
          <a:p>
            <a:pPr algn="just">
              <a:lnSpc>
                <a:spcPct val="200000"/>
              </a:lnSpc>
            </a:pPr>
            <a:r>
              <a:rPr lang="en-US" sz="1800" dirty="0">
                <a:solidFill>
                  <a:srgbClr val="002060"/>
                </a:solidFill>
                <a:latin typeface="Century Gothic" pitchFamily="34" charset="0"/>
              </a:rPr>
              <a:t>Waste inputs (i.e., restrict the amount of organic waste). </a:t>
            </a:r>
          </a:p>
          <a:p>
            <a:pPr algn="just">
              <a:lnSpc>
                <a:spcPct val="200000"/>
              </a:lnSpc>
            </a:pPr>
            <a:r>
              <a:rPr lang="en-US" sz="1800" dirty="0">
                <a:solidFill>
                  <a:srgbClr val="002060"/>
                </a:solidFill>
                <a:latin typeface="Century Gothic" pitchFamily="34" charset="0"/>
              </a:rPr>
              <a:t>Processes within the waste (i.e., minimize moisture content to limit gas production). </a:t>
            </a:r>
          </a:p>
          <a:p>
            <a:pPr algn="just">
              <a:lnSpc>
                <a:spcPct val="200000"/>
              </a:lnSpc>
            </a:pPr>
            <a:r>
              <a:rPr lang="en-US" sz="1800" dirty="0">
                <a:solidFill>
                  <a:srgbClr val="002060"/>
                </a:solidFill>
                <a:latin typeface="Century Gothic" pitchFamily="34" charset="0"/>
              </a:rPr>
              <a:t>Migration process (i.e., provide physical barriers or vents to remove the gas from the site and reduce gas pressure). Since gas migration cannot be easily prevented, removal is often the preferred option. This is done by using vents (extraction wells) within the waste or stone filled vents, which are often placed around the periphery of the landfill site.</a:t>
            </a:r>
            <a:endParaRPr lang="en-IN" sz="1800" dirty="0">
              <a:solidFill>
                <a:srgbClr val="002060"/>
              </a:solidFill>
              <a:latin typeface="Century Gothic" pitchFamily="34" charset="0"/>
            </a:endParaRPr>
          </a:p>
        </p:txBody>
      </p:sp>
    </p:spTree>
    <p:extLst>
      <p:ext uri="{BB962C8B-B14F-4D97-AF65-F5344CB8AC3E}">
        <p14:creationId xmlns:p14="http://schemas.microsoft.com/office/powerpoint/2010/main" val="74946002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B9DF28-B968-405C-B4ED-520595626930}"/>
              </a:ext>
            </a:extLst>
          </p:cNvPr>
          <p:cNvSpPr>
            <a:spLocks noGrp="1"/>
          </p:cNvSpPr>
          <p:nvPr>
            <p:ph type="title"/>
          </p:nvPr>
        </p:nvSpPr>
        <p:spPr>
          <a:xfrm>
            <a:off x="457199" y="5009"/>
            <a:ext cx="8229600" cy="1143000"/>
          </a:xfrm>
        </p:spPr>
        <p:txBody>
          <a:bodyPr>
            <a:normAutofit/>
          </a:bodyPr>
          <a:lstStyle/>
          <a:p>
            <a:r>
              <a:rPr lang="en-US" sz="3200" dirty="0">
                <a:effectLst>
                  <a:outerShdw blurRad="38100" dist="38100" dir="2700000" algn="tl">
                    <a:srgbClr val="000000">
                      <a:alpha val="43137"/>
                    </a:srgbClr>
                  </a:outerShdw>
                </a:effectLst>
                <a:cs typeface="Times New Roman" panose="02020603050405020304" pitchFamily="18" charset="0"/>
              </a:rPr>
              <a:t>EFFECTIVE LANDFILLING</a:t>
            </a:r>
            <a:endParaRPr lang="en-IN" sz="3200" dirty="0">
              <a:effectLst>
                <a:outerShdw blurRad="38100" dist="38100" dir="2700000" algn="tl">
                  <a:srgbClr val="000000">
                    <a:alpha val="43137"/>
                  </a:srgbClr>
                </a:outerShdw>
              </a:effectLst>
              <a:cs typeface="Times New Roman" panose="02020603050405020304" pitchFamily="18" charset="0"/>
            </a:endParaRPr>
          </a:p>
        </p:txBody>
      </p:sp>
      <p:pic>
        <p:nvPicPr>
          <p:cNvPr id="5" name="Content Placeholder 4">
            <a:extLst>
              <a:ext uri="{FF2B5EF4-FFF2-40B4-BE49-F238E27FC236}">
                <a16:creationId xmlns:a16="http://schemas.microsoft.com/office/drawing/2014/main" id="{8BE3BCD4-D8F5-4C67-8933-88F0FF1B237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25910" y="1600200"/>
            <a:ext cx="7892179" cy="4525963"/>
          </a:xfrm>
        </p:spPr>
      </p:pic>
    </p:spTree>
    <p:extLst>
      <p:ext uri="{BB962C8B-B14F-4D97-AF65-F5344CB8AC3E}">
        <p14:creationId xmlns:p14="http://schemas.microsoft.com/office/powerpoint/2010/main" val="183766185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77B8C6-C69E-4338-9210-BD191695F5F1}"/>
              </a:ext>
            </a:extLst>
          </p:cNvPr>
          <p:cNvSpPr>
            <a:spLocks noGrp="1"/>
          </p:cNvSpPr>
          <p:nvPr>
            <p:ph type="title"/>
          </p:nvPr>
        </p:nvSpPr>
        <p:spPr>
          <a:xfrm>
            <a:off x="-28354" y="249461"/>
            <a:ext cx="9577064" cy="1143000"/>
          </a:xfrm>
        </p:spPr>
        <p:txBody>
          <a:bodyPr>
            <a:noAutofit/>
          </a:bodyPr>
          <a:lstStyle/>
          <a:p>
            <a:r>
              <a:rPr lang="en-US" sz="3200" i="0" u="none" strike="noStrike" baseline="0" dirty="0" smtClean="0">
                <a:effectLst>
                  <a:outerShdw blurRad="38100" dist="38100" dir="2700000" algn="tl">
                    <a:srgbClr val="000000">
                      <a:alpha val="43137"/>
                    </a:srgbClr>
                  </a:outerShdw>
                </a:effectLst>
                <a:cs typeface="Times New Roman" panose="02020603050405020304" pitchFamily="18" charset="0"/>
              </a:rPr>
              <a:t>INTEGRATED WASTE MANAGEMENT (IWM)</a:t>
            </a:r>
            <a:br>
              <a:rPr lang="en-US" sz="3200" i="0" u="none" strike="noStrike" baseline="0" dirty="0" smtClean="0">
                <a:effectLst>
                  <a:outerShdw blurRad="38100" dist="38100" dir="2700000" algn="tl">
                    <a:srgbClr val="000000">
                      <a:alpha val="43137"/>
                    </a:srgbClr>
                  </a:outerShdw>
                </a:effectLst>
                <a:cs typeface="Times New Roman" panose="02020603050405020304" pitchFamily="18" charset="0"/>
              </a:rPr>
            </a:br>
            <a:endParaRPr lang="en-IN" sz="3200" dirty="0">
              <a:effectLst>
                <a:outerShdw blurRad="38100" dist="38100" dir="2700000" algn="tl">
                  <a:srgbClr val="000000">
                    <a:alpha val="43137"/>
                  </a:srgbClr>
                </a:outerShdw>
              </a:effectLst>
              <a:cs typeface="Times New Roman" panose="02020603050405020304" pitchFamily="18" charset="0"/>
            </a:endParaRPr>
          </a:p>
        </p:txBody>
      </p:sp>
      <p:sp>
        <p:nvSpPr>
          <p:cNvPr id="3" name="Content Placeholder 2">
            <a:extLst>
              <a:ext uri="{FF2B5EF4-FFF2-40B4-BE49-F238E27FC236}">
                <a16:creationId xmlns:a16="http://schemas.microsoft.com/office/drawing/2014/main" id="{36D59B2A-FF35-401A-B52D-CB81AA4EAE52}"/>
              </a:ext>
            </a:extLst>
          </p:cNvPr>
          <p:cNvSpPr>
            <a:spLocks noGrp="1"/>
          </p:cNvSpPr>
          <p:nvPr>
            <p:ph idx="1"/>
          </p:nvPr>
        </p:nvSpPr>
        <p:spPr>
          <a:xfrm>
            <a:off x="214282" y="1142984"/>
            <a:ext cx="8822214" cy="5454368"/>
          </a:xfrm>
        </p:spPr>
        <p:txBody>
          <a:bodyPr>
            <a:normAutofit fontScale="85000" lnSpcReduction="10000"/>
          </a:bodyPr>
          <a:lstStyle/>
          <a:p>
            <a:pPr algn="just">
              <a:lnSpc>
                <a:spcPct val="160000"/>
              </a:lnSpc>
            </a:pPr>
            <a:r>
              <a:rPr lang="en-US" sz="1800" i="0" u="none" strike="noStrike" baseline="0" dirty="0">
                <a:solidFill>
                  <a:srgbClr val="002060"/>
                </a:solidFill>
                <a:latin typeface="Century Gothic" pitchFamily="34" charset="0"/>
              </a:rPr>
              <a:t>Basic idea of ISWM is to segregate wet and dry waste at source. </a:t>
            </a:r>
          </a:p>
          <a:p>
            <a:pPr algn="just">
              <a:lnSpc>
                <a:spcPct val="160000"/>
              </a:lnSpc>
            </a:pPr>
            <a:r>
              <a:rPr lang="en-US" sz="1800" i="0" u="none" strike="noStrike" baseline="0" dirty="0">
                <a:solidFill>
                  <a:srgbClr val="002060"/>
                </a:solidFill>
                <a:latin typeface="Century Gothic" pitchFamily="34" charset="0"/>
              </a:rPr>
              <a:t>Have separators in transport vehicles and track where the waste is being disposed off through GPS in vehicles. </a:t>
            </a:r>
          </a:p>
          <a:p>
            <a:pPr algn="just">
              <a:lnSpc>
                <a:spcPct val="160000"/>
              </a:lnSpc>
            </a:pPr>
            <a:r>
              <a:rPr lang="en-US" sz="1800" i="0" u="none" strike="noStrike" baseline="0" dirty="0">
                <a:solidFill>
                  <a:srgbClr val="002060"/>
                </a:solidFill>
                <a:latin typeface="Century Gothic" pitchFamily="34" charset="0"/>
              </a:rPr>
              <a:t>Analyze suitable site locations for landfill. </a:t>
            </a:r>
          </a:p>
          <a:p>
            <a:pPr algn="just">
              <a:lnSpc>
                <a:spcPct val="160000"/>
              </a:lnSpc>
            </a:pPr>
            <a:r>
              <a:rPr lang="en-US" sz="1800" i="0" u="none" strike="noStrike" baseline="0" dirty="0">
                <a:solidFill>
                  <a:srgbClr val="002060"/>
                </a:solidFill>
                <a:latin typeface="Century Gothic" pitchFamily="34" charset="0"/>
              </a:rPr>
              <a:t>By following segregation and tracking any city can be made clean and hygiene. </a:t>
            </a:r>
          </a:p>
          <a:p>
            <a:pPr algn="just">
              <a:lnSpc>
                <a:spcPct val="160000"/>
              </a:lnSpc>
            </a:pPr>
            <a:r>
              <a:rPr lang="en-US" sz="1800" i="0" u="none" strike="noStrike" baseline="0" dirty="0">
                <a:solidFill>
                  <a:srgbClr val="002060"/>
                </a:solidFill>
                <a:latin typeface="Century Gothic" pitchFamily="34" charset="0"/>
              </a:rPr>
              <a:t>Garbage bins can be removed through this process. </a:t>
            </a:r>
          </a:p>
          <a:p>
            <a:pPr algn="just">
              <a:lnSpc>
                <a:spcPct val="160000"/>
              </a:lnSpc>
            </a:pPr>
            <a:r>
              <a:rPr lang="en-US" sz="1800" i="0" u="none" strike="noStrike" baseline="0" dirty="0">
                <a:solidFill>
                  <a:srgbClr val="002060"/>
                </a:solidFill>
                <a:latin typeface="Century Gothic" pitchFamily="34" charset="0"/>
              </a:rPr>
              <a:t>Health and safety have been, and still remain, the major concerns in waste management, and, therefore, waste must be managed in such a way as to minimize risks to human health.</a:t>
            </a:r>
          </a:p>
          <a:p>
            <a:pPr algn="just">
              <a:lnSpc>
                <a:spcPct val="160000"/>
              </a:lnSpc>
            </a:pPr>
            <a:r>
              <a:rPr lang="en-US" sz="1800" i="0" u="none" strike="noStrike" baseline="0" dirty="0">
                <a:solidFill>
                  <a:srgbClr val="002060"/>
                </a:solidFill>
                <a:latin typeface="Century Gothic" pitchFamily="34" charset="0"/>
              </a:rPr>
              <a:t> Today, the society demands a waste management system that is not only safe but also environmentally and economically sustainable.</a:t>
            </a:r>
          </a:p>
          <a:p>
            <a:pPr algn="just">
              <a:lnSpc>
                <a:spcPct val="160000"/>
              </a:lnSpc>
            </a:pPr>
            <a:r>
              <a:rPr lang="en-US" sz="1800" i="0" u="none" strike="noStrike" baseline="0" dirty="0">
                <a:solidFill>
                  <a:srgbClr val="002060"/>
                </a:solidFill>
                <a:latin typeface="Century Gothic" pitchFamily="34" charset="0"/>
              </a:rPr>
              <a:t> Note that sustainability refers to development that addresses the needs of the present generation without jeopardizing the ability of future generations to meet their own needs.</a:t>
            </a:r>
            <a:endParaRPr lang="en-IN" sz="1800" i="0" u="none" strike="noStrike" baseline="0" dirty="0">
              <a:solidFill>
                <a:srgbClr val="002060"/>
              </a:solidFill>
              <a:latin typeface="Century Gothic" pitchFamily="34" charset="0"/>
            </a:endParaRPr>
          </a:p>
        </p:txBody>
      </p:sp>
    </p:spTree>
    <p:extLst>
      <p:ext uri="{BB962C8B-B14F-4D97-AF65-F5344CB8AC3E}">
        <p14:creationId xmlns:p14="http://schemas.microsoft.com/office/powerpoint/2010/main" val="136055018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87F75E-AEBB-479B-8E0E-7411C140BF0F}"/>
              </a:ext>
            </a:extLst>
          </p:cNvPr>
          <p:cNvSpPr>
            <a:spLocks noGrp="1"/>
          </p:cNvSpPr>
          <p:nvPr>
            <p:ph type="title"/>
          </p:nvPr>
        </p:nvSpPr>
        <p:spPr>
          <a:xfrm>
            <a:off x="228600" y="160337"/>
            <a:ext cx="8686800" cy="1143000"/>
          </a:xfrm>
        </p:spPr>
        <p:txBody>
          <a:bodyPr>
            <a:noAutofit/>
          </a:bodyPr>
          <a:lstStyle/>
          <a:p>
            <a:r>
              <a:rPr lang="en-US" sz="3200" i="0" u="none" strike="noStrike" baseline="0" dirty="0" smtClean="0">
                <a:effectLst>
                  <a:outerShdw blurRad="38100" dist="38100" dir="2700000" algn="tl">
                    <a:srgbClr val="000000">
                      <a:alpha val="43137"/>
                    </a:srgbClr>
                  </a:outerShdw>
                </a:effectLst>
                <a:cs typeface="Times New Roman" panose="02020603050405020304" pitchFamily="18" charset="0"/>
              </a:rPr>
              <a:t>PUBLIC EDUCATION AND INVOLVEMENT</a:t>
            </a:r>
            <a:r>
              <a:rPr lang="en-US" sz="3200" i="0" u="none" strike="noStrike" baseline="0" dirty="0">
                <a:solidFill>
                  <a:schemeClr val="accent2"/>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r>
            <a:br>
              <a:rPr lang="en-US" sz="3200" i="0" u="none" strike="noStrike" baseline="0" dirty="0">
                <a:solidFill>
                  <a:schemeClr val="accent2"/>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endParaRPr lang="en-IN" sz="3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E9C7E577-914C-4B6B-9250-B005E8234B3F}"/>
              </a:ext>
            </a:extLst>
          </p:cNvPr>
          <p:cNvSpPr>
            <a:spLocks noGrp="1"/>
          </p:cNvSpPr>
          <p:nvPr>
            <p:ph idx="1"/>
          </p:nvPr>
        </p:nvSpPr>
        <p:spPr>
          <a:xfrm>
            <a:off x="214282" y="1071546"/>
            <a:ext cx="8786874" cy="5572164"/>
          </a:xfrm>
        </p:spPr>
        <p:txBody>
          <a:bodyPr>
            <a:noAutofit/>
          </a:bodyPr>
          <a:lstStyle/>
          <a:p>
            <a:pPr algn="just">
              <a:lnSpc>
                <a:spcPct val="200000"/>
              </a:lnSpc>
            </a:pPr>
            <a:r>
              <a:rPr lang="en-US" sz="1800" i="0" u="none" strike="noStrike" baseline="0" dirty="0">
                <a:solidFill>
                  <a:srgbClr val="002060"/>
                </a:solidFill>
                <a:latin typeface="Century Gothic" pitchFamily="34" charset="0"/>
              </a:rPr>
              <a:t>Developing integrated solutions for waste management problems requires public involvement. </a:t>
            </a:r>
          </a:p>
          <a:p>
            <a:pPr algn="just">
              <a:lnSpc>
                <a:spcPct val="200000"/>
              </a:lnSpc>
            </a:pPr>
            <a:r>
              <a:rPr lang="en-US" sz="1800" i="0" u="none" strike="noStrike" baseline="0" dirty="0">
                <a:solidFill>
                  <a:srgbClr val="002060"/>
                </a:solidFill>
                <a:latin typeface="Century Gothic" pitchFamily="34" charset="0"/>
              </a:rPr>
              <a:t>To operate a waste management programme economically and efficiently, significant cooperation is expected from waste generators, regardless of the strategies chosen – buying products in bulk, separating recyclables from non-recyclables, dropping off garden trimmings at a compost site, removing batteries from materials sent to a waste-to-energy facility, or using designated containers for collecting materials. </a:t>
            </a:r>
          </a:p>
          <a:p>
            <a:pPr algn="just">
              <a:lnSpc>
                <a:spcPct val="200000"/>
              </a:lnSpc>
            </a:pPr>
            <a:r>
              <a:rPr lang="en-US" sz="1800" i="0" u="none" strike="noStrike" baseline="0" dirty="0">
                <a:solidFill>
                  <a:srgbClr val="002060"/>
                </a:solidFill>
                <a:latin typeface="Century Gothic" pitchFamily="34" charset="0"/>
              </a:rPr>
              <a:t>To sustain a long-term programme support, the public needs to know clearly the purpose and necessity of desired behaviours.</a:t>
            </a:r>
          </a:p>
        </p:txBody>
      </p:sp>
    </p:spTree>
    <p:extLst>
      <p:ext uri="{BB962C8B-B14F-4D97-AF65-F5344CB8AC3E}">
        <p14:creationId xmlns:p14="http://schemas.microsoft.com/office/powerpoint/2010/main" val="193907537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664FC0E-60C5-4AD2-8927-7D845825D2A5}"/>
              </a:ext>
            </a:extLst>
          </p:cNvPr>
          <p:cNvSpPr>
            <a:spLocks noGrp="1"/>
          </p:cNvSpPr>
          <p:nvPr>
            <p:ph idx="1"/>
          </p:nvPr>
        </p:nvSpPr>
        <p:spPr>
          <a:xfrm>
            <a:off x="214282" y="1142984"/>
            <a:ext cx="8715436" cy="5500726"/>
          </a:xfrm>
        </p:spPr>
        <p:txBody>
          <a:bodyPr>
            <a:normAutofit fontScale="62500" lnSpcReduction="20000"/>
          </a:bodyPr>
          <a:lstStyle/>
          <a:p>
            <a:pPr algn="just">
              <a:lnSpc>
                <a:spcPct val="170000"/>
              </a:lnSpc>
            </a:pPr>
            <a:r>
              <a:rPr lang="en-US" sz="2800" dirty="0">
                <a:solidFill>
                  <a:srgbClr val="002060"/>
                </a:solidFill>
                <a:latin typeface="Century Gothic" pitchFamily="34" charset="0"/>
              </a:rPr>
              <a:t>Involving people in the waste management requires a significant educational effort by the community. </a:t>
            </a:r>
          </a:p>
          <a:p>
            <a:pPr algn="just">
              <a:lnSpc>
                <a:spcPct val="170000"/>
              </a:lnSpc>
            </a:pPr>
            <a:r>
              <a:rPr lang="en-US" sz="2800" dirty="0">
                <a:solidFill>
                  <a:srgbClr val="002060"/>
                </a:solidFill>
                <a:latin typeface="Century Gothic" pitchFamily="34" charset="0"/>
              </a:rPr>
              <a:t>Ineffective or half-hearted education </a:t>
            </a:r>
            <a:r>
              <a:rPr lang="en-IN" sz="2800" dirty="0">
                <a:solidFill>
                  <a:srgbClr val="002060"/>
                </a:solidFill>
                <a:latin typeface="Century Gothic" pitchFamily="34" charset="0"/>
              </a:rPr>
              <a:t>programmes</a:t>
            </a:r>
            <a:r>
              <a:rPr lang="en-US" sz="2800" dirty="0">
                <a:solidFill>
                  <a:srgbClr val="002060"/>
                </a:solidFill>
                <a:latin typeface="Century Gothic" pitchFamily="34" charset="0"/>
              </a:rPr>
              <a:t> may confuse the public, reduce public confidence or elicit hostility towards the programme. </a:t>
            </a:r>
          </a:p>
          <a:p>
            <a:pPr algn="just">
              <a:lnSpc>
                <a:spcPct val="170000"/>
              </a:lnSpc>
            </a:pPr>
            <a:r>
              <a:rPr lang="en-US" sz="2800" dirty="0">
                <a:solidFill>
                  <a:srgbClr val="002060"/>
                </a:solidFill>
                <a:latin typeface="Century Gothic" pitchFamily="34" charset="0"/>
              </a:rPr>
              <a:t>Successful education programmes must be consistent and ongoing. </a:t>
            </a:r>
          </a:p>
          <a:p>
            <a:pPr algn="just">
              <a:lnSpc>
                <a:spcPct val="170000"/>
              </a:lnSpc>
            </a:pPr>
            <a:r>
              <a:rPr lang="en-US" sz="2800" dirty="0">
                <a:solidFill>
                  <a:srgbClr val="002060"/>
                </a:solidFill>
                <a:latin typeface="Century Gothic" pitchFamily="34" charset="0"/>
              </a:rPr>
              <a:t>Public education stimulates interest in how waste management decisions are made, and when citizens become interested in their community's waste management programmes, they frequently demand to be involved in the decision-making process. </a:t>
            </a:r>
          </a:p>
          <a:p>
            <a:pPr algn="just">
              <a:lnSpc>
                <a:spcPct val="170000"/>
              </a:lnSpc>
            </a:pPr>
            <a:r>
              <a:rPr lang="en-US" sz="2800" dirty="0">
                <a:solidFill>
                  <a:srgbClr val="002060"/>
                </a:solidFill>
                <a:latin typeface="Century Gothic" pitchFamily="34" charset="0"/>
              </a:rPr>
              <a:t>Communities should anticipate such interest and develop procedures for involving the public.</a:t>
            </a:r>
          </a:p>
        </p:txBody>
      </p:sp>
      <p:sp>
        <p:nvSpPr>
          <p:cNvPr id="4" name="Title 1">
            <a:extLst>
              <a:ext uri="{FF2B5EF4-FFF2-40B4-BE49-F238E27FC236}">
                <a16:creationId xmlns:a16="http://schemas.microsoft.com/office/drawing/2014/main" id="{3287F75E-AEBB-479B-8E0E-7411C140BF0F}"/>
              </a:ext>
            </a:extLst>
          </p:cNvPr>
          <p:cNvSpPr>
            <a:spLocks noGrp="1"/>
          </p:cNvSpPr>
          <p:nvPr>
            <p:ph type="title"/>
          </p:nvPr>
        </p:nvSpPr>
        <p:spPr>
          <a:xfrm>
            <a:off x="228600" y="160337"/>
            <a:ext cx="8686800" cy="1143000"/>
          </a:xfrm>
        </p:spPr>
        <p:txBody>
          <a:bodyPr>
            <a:noAutofit/>
          </a:bodyPr>
          <a:lstStyle/>
          <a:p>
            <a:r>
              <a:rPr lang="en-US" sz="3200" i="0" u="none" strike="noStrike" baseline="0" dirty="0" smtClean="0">
                <a:effectLst>
                  <a:outerShdw blurRad="38100" dist="38100" dir="2700000" algn="tl">
                    <a:srgbClr val="000000">
                      <a:alpha val="43137"/>
                    </a:srgbClr>
                  </a:outerShdw>
                </a:effectLst>
                <a:cs typeface="Times New Roman" panose="02020603050405020304" pitchFamily="18" charset="0"/>
              </a:rPr>
              <a:t>PUBLIC EDUCATION AND INVOLVEMENT</a:t>
            </a:r>
            <a:r>
              <a:rPr lang="en-US" sz="3200" i="0" u="none" strike="noStrike" baseline="0" dirty="0">
                <a:solidFill>
                  <a:schemeClr val="accent2"/>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r>
            <a:br>
              <a:rPr lang="en-US" sz="3200" i="0" u="none" strike="noStrike" baseline="0" dirty="0">
                <a:solidFill>
                  <a:schemeClr val="accent2"/>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endParaRPr lang="en-IN" sz="3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2620200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78E50B-C1ED-4DFC-B5CB-0F845393F650}"/>
              </a:ext>
            </a:extLst>
          </p:cNvPr>
          <p:cNvSpPr>
            <a:spLocks noGrp="1"/>
          </p:cNvSpPr>
          <p:nvPr>
            <p:ph type="title"/>
          </p:nvPr>
        </p:nvSpPr>
        <p:spPr>
          <a:xfrm>
            <a:off x="-612576" y="0"/>
            <a:ext cx="10513168" cy="1143000"/>
          </a:xfrm>
        </p:spPr>
        <p:txBody>
          <a:bodyPr>
            <a:normAutofit/>
          </a:bodyPr>
          <a:lstStyle/>
          <a:p>
            <a:r>
              <a:rPr lang="en-US" sz="3000" dirty="0" smtClean="0">
                <a:effectLst>
                  <a:outerShdw blurRad="38100" dist="38100" dir="2700000" algn="tl">
                    <a:srgbClr val="000000">
                      <a:alpha val="43137"/>
                    </a:srgbClr>
                  </a:outerShdw>
                </a:effectLst>
                <a:cs typeface="Times New Roman" panose="02020603050405020304" pitchFamily="18" charset="0"/>
              </a:rPr>
              <a:t>WASTE DISPOSAL: CASE STUDY – BANGALORE</a:t>
            </a:r>
            <a:endParaRPr lang="en-IN" sz="3000" dirty="0">
              <a:effectLst>
                <a:outerShdw blurRad="38100" dist="38100" dir="2700000" algn="tl">
                  <a:srgbClr val="000000">
                    <a:alpha val="43137"/>
                  </a:srgbClr>
                </a:outerShdw>
              </a:effectLst>
              <a:cs typeface="Times New Roman" panose="02020603050405020304" pitchFamily="18" charset="0"/>
            </a:endParaRPr>
          </a:p>
        </p:txBody>
      </p:sp>
      <p:sp>
        <p:nvSpPr>
          <p:cNvPr id="3" name="Content Placeholder 2">
            <a:extLst>
              <a:ext uri="{FF2B5EF4-FFF2-40B4-BE49-F238E27FC236}">
                <a16:creationId xmlns:a16="http://schemas.microsoft.com/office/drawing/2014/main" id="{8CE53986-E49A-4715-9AF4-67DAD4056549}"/>
              </a:ext>
            </a:extLst>
          </p:cNvPr>
          <p:cNvSpPr>
            <a:spLocks noGrp="1"/>
          </p:cNvSpPr>
          <p:nvPr>
            <p:ph idx="1"/>
          </p:nvPr>
        </p:nvSpPr>
        <p:spPr>
          <a:xfrm>
            <a:off x="285720" y="1214422"/>
            <a:ext cx="8572560" cy="5357850"/>
          </a:xfrm>
        </p:spPr>
        <p:txBody>
          <a:bodyPr>
            <a:normAutofit/>
          </a:bodyPr>
          <a:lstStyle/>
          <a:p>
            <a:pPr algn="just"/>
            <a:r>
              <a:rPr lang="en-US" sz="1800" dirty="0">
                <a:solidFill>
                  <a:srgbClr val="002060"/>
                </a:solidFill>
                <a:latin typeface="Century Gothic" pitchFamily="34" charset="0"/>
              </a:rPr>
              <a:t>About two-thirds of the waste (about 1600 </a:t>
            </a:r>
            <a:r>
              <a:rPr lang="en-US" sz="1800" dirty="0" err="1">
                <a:solidFill>
                  <a:srgbClr val="002060"/>
                </a:solidFill>
                <a:latin typeface="Century Gothic" pitchFamily="34" charset="0"/>
              </a:rPr>
              <a:t>tonnes</a:t>
            </a:r>
            <a:r>
              <a:rPr lang="en-US" sz="1800" dirty="0">
                <a:solidFill>
                  <a:srgbClr val="002060"/>
                </a:solidFill>
                <a:latin typeface="Century Gothic" pitchFamily="34" charset="0"/>
              </a:rPr>
              <a:t>/day) in the Bangalore city is getting dumped in the outskirts of the city. As there are no sanitary landfills in the city for proper dumping of waste, it is merely transported to the outskirts and disposed of in any abandoned open land, usually along public highways. </a:t>
            </a:r>
          </a:p>
          <a:p>
            <a:pPr algn="just"/>
            <a:r>
              <a:rPr lang="en-US" sz="1800" dirty="0">
                <a:solidFill>
                  <a:srgbClr val="002060"/>
                </a:solidFill>
                <a:latin typeface="Century Gothic" pitchFamily="34" charset="0"/>
              </a:rPr>
              <a:t>The Bangalore </a:t>
            </a:r>
            <a:r>
              <a:rPr lang="en-US" sz="1800" dirty="0" err="1">
                <a:solidFill>
                  <a:srgbClr val="002060"/>
                </a:solidFill>
                <a:latin typeface="Century Gothic" pitchFamily="34" charset="0"/>
              </a:rPr>
              <a:t>Mahanagara</a:t>
            </a:r>
            <a:r>
              <a:rPr lang="en-US" sz="1800" dirty="0">
                <a:solidFill>
                  <a:srgbClr val="002060"/>
                </a:solidFill>
                <a:latin typeface="Century Gothic" pitchFamily="34" charset="0"/>
              </a:rPr>
              <a:t> </a:t>
            </a:r>
            <a:r>
              <a:rPr lang="en-US" sz="1800" dirty="0" err="1">
                <a:solidFill>
                  <a:srgbClr val="002060"/>
                </a:solidFill>
                <a:latin typeface="Century Gothic" pitchFamily="34" charset="0"/>
              </a:rPr>
              <a:t>Palike</a:t>
            </a:r>
            <a:r>
              <a:rPr lang="en-US" sz="1800" dirty="0">
                <a:solidFill>
                  <a:srgbClr val="002060"/>
                </a:solidFill>
                <a:latin typeface="Century Gothic" pitchFamily="34" charset="0"/>
              </a:rPr>
              <a:t> (BMP) along with the Karnataka State Pollution Control Board (KSPCB) has, however, identified 9 abandoned quarries around the city for sanitary landfills. </a:t>
            </a:r>
            <a:endParaRPr lang="en-IN" sz="1800" dirty="0">
              <a:solidFill>
                <a:srgbClr val="002060"/>
              </a:solidFill>
              <a:latin typeface="Century Gothic" pitchFamily="34" charset="0"/>
            </a:endParaRPr>
          </a:p>
        </p:txBody>
      </p:sp>
    </p:spTree>
    <p:extLst>
      <p:ext uri="{BB962C8B-B14F-4D97-AF65-F5344CB8AC3E}">
        <p14:creationId xmlns:p14="http://schemas.microsoft.com/office/powerpoint/2010/main" val="139700001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0D7694-786A-432E-99D4-BE9DF1BC13D7}"/>
              </a:ext>
            </a:extLst>
          </p:cNvPr>
          <p:cNvSpPr>
            <a:spLocks noGrp="1"/>
          </p:cNvSpPr>
          <p:nvPr>
            <p:ph type="title"/>
          </p:nvPr>
        </p:nvSpPr>
        <p:spPr>
          <a:xfrm>
            <a:off x="71406" y="0"/>
            <a:ext cx="9135835" cy="1143000"/>
          </a:xfrm>
        </p:spPr>
        <p:txBody>
          <a:bodyPr>
            <a:noAutofit/>
          </a:bodyPr>
          <a:lstStyle/>
          <a:p>
            <a:r>
              <a:rPr lang="en-US" sz="2600" dirty="0" smtClean="0">
                <a:cs typeface="Times New Roman" panose="02020603050405020304" pitchFamily="18" charset="0"/>
              </a:rPr>
              <a:t>SOLID WASTE DISPOSAL SITES IDENTIFIED BY THE DEPARTMENT OF SWM, BANGALORE MAHANAGARA PALIKE, BANGALORE, 1998</a:t>
            </a:r>
            <a:endParaRPr lang="en-IN" sz="2600" dirty="0">
              <a:cs typeface="Times New Roman" panose="02020603050405020304" pitchFamily="18" charset="0"/>
            </a:endParaRPr>
          </a:p>
        </p:txBody>
      </p:sp>
      <p:graphicFrame>
        <p:nvGraphicFramePr>
          <p:cNvPr id="4" name="Table 3">
            <a:extLst>
              <a:ext uri="{FF2B5EF4-FFF2-40B4-BE49-F238E27FC236}">
                <a16:creationId xmlns:a16="http://schemas.microsoft.com/office/drawing/2014/main" id="{FE9E9F12-BAF6-480F-8C5D-4058CDF97FEB}"/>
              </a:ext>
            </a:extLst>
          </p:cNvPr>
          <p:cNvGraphicFramePr>
            <a:graphicFrameLocks noGrp="1"/>
          </p:cNvGraphicFramePr>
          <p:nvPr>
            <p:extLst>
              <p:ext uri="{D42A27DB-BD31-4B8C-83A1-F6EECF244321}">
                <p14:modId xmlns:p14="http://schemas.microsoft.com/office/powerpoint/2010/main" val="750331510"/>
              </p:ext>
            </p:extLst>
          </p:nvPr>
        </p:nvGraphicFramePr>
        <p:xfrm>
          <a:off x="1785918" y="1214422"/>
          <a:ext cx="5572165" cy="5000663"/>
        </p:xfrm>
        <a:graphic>
          <a:graphicData uri="http://schemas.openxmlformats.org/drawingml/2006/table">
            <a:tbl>
              <a:tblPr>
                <a:tableStyleId>{BC89EF96-8CEA-46FF-86C4-4CE0E7609802}</a:tableStyleId>
              </a:tblPr>
              <a:tblGrid>
                <a:gridCol w="1170538">
                  <a:extLst>
                    <a:ext uri="{9D8B030D-6E8A-4147-A177-3AD203B41FA5}">
                      <a16:colId xmlns:a16="http://schemas.microsoft.com/office/drawing/2014/main" val="2098135695"/>
                    </a:ext>
                  </a:extLst>
                </a:gridCol>
                <a:gridCol w="2675162">
                  <a:extLst>
                    <a:ext uri="{9D8B030D-6E8A-4147-A177-3AD203B41FA5}">
                      <a16:colId xmlns:a16="http://schemas.microsoft.com/office/drawing/2014/main" val="661538977"/>
                    </a:ext>
                  </a:extLst>
                </a:gridCol>
                <a:gridCol w="1726465">
                  <a:extLst>
                    <a:ext uri="{9D8B030D-6E8A-4147-A177-3AD203B41FA5}">
                      <a16:colId xmlns:a16="http://schemas.microsoft.com/office/drawing/2014/main" val="2220062163"/>
                    </a:ext>
                  </a:extLst>
                </a:gridCol>
              </a:tblGrid>
              <a:tr h="833443">
                <a:tc>
                  <a:txBody>
                    <a:bodyPr/>
                    <a:lstStyle/>
                    <a:p>
                      <a:pPr algn="ctr" fontAlgn="ctr"/>
                      <a:r>
                        <a:rPr lang="en-IN" sz="1800" b="1" u="none" strike="noStrike" dirty="0" err="1">
                          <a:solidFill>
                            <a:srgbClr val="002060"/>
                          </a:solidFill>
                          <a:effectLst/>
                          <a:latin typeface="Century Gothic" pitchFamily="34" charset="0"/>
                        </a:rPr>
                        <a:t>Sl</a:t>
                      </a:r>
                      <a:r>
                        <a:rPr lang="en-IN" sz="1800" b="1" u="none" strike="noStrike" dirty="0">
                          <a:solidFill>
                            <a:srgbClr val="002060"/>
                          </a:solidFill>
                          <a:effectLst/>
                          <a:latin typeface="Century Gothic" pitchFamily="34" charset="0"/>
                        </a:rPr>
                        <a:t> No. </a:t>
                      </a:r>
                      <a:endParaRPr lang="en-IN" sz="1800" b="1" i="0" u="none" strike="noStrike" dirty="0">
                        <a:solidFill>
                          <a:srgbClr val="002060"/>
                        </a:solidFill>
                        <a:effectLst/>
                        <a:latin typeface="Century Gothic" pitchFamily="34" charset="0"/>
                        <a:cs typeface="Times New Roman" panose="02020603050405020304" pitchFamily="18" charset="0"/>
                      </a:endParaRPr>
                    </a:p>
                  </a:txBody>
                  <a:tcPr marL="7620" marR="7620" marT="7620" marB="0" anchor="ctr"/>
                </a:tc>
                <a:tc>
                  <a:txBody>
                    <a:bodyPr/>
                    <a:lstStyle/>
                    <a:p>
                      <a:pPr algn="ctr" fontAlgn="ctr"/>
                      <a:r>
                        <a:rPr lang="en-IN" sz="1800" b="1" u="none" strike="noStrike" dirty="0">
                          <a:solidFill>
                            <a:srgbClr val="002060"/>
                          </a:solidFill>
                          <a:effectLst/>
                          <a:latin typeface="Century Gothic" pitchFamily="34" charset="0"/>
                        </a:rPr>
                        <a:t>Name of site </a:t>
                      </a:r>
                      <a:endParaRPr lang="en-IN" sz="1800" b="1" i="0" u="none" strike="noStrike" dirty="0">
                        <a:solidFill>
                          <a:srgbClr val="002060"/>
                        </a:solidFill>
                        <a:effectLst/>
                        <a:latin typeface="Century Gothic" pitchFamily="34" charset="0"/>
                        <a:cs typeface="Times New Roman" panose="02020603050405020304" pitchFamily="18" charset="0"/>
                      </a:endParaRPr>
                    </a:p>
                  </a:txBody>
                  <a:tcPr marL="7620" marR="7620" marT="7620" marB="0" anchor="ctr"/>
                </a:tc>
                <a:tc>
                  <a:txBody>
                    <a:bodyPr/>
                    <a:lstStyle/>
                    <a:p>
                      <a:pPr algn="ctr" fontAlgn="ctr"/>
                      <a:r>
                        <a:rPr lang="en-IN" sz="1800" b="1" u="none" strike="noStrike" dirty="0">
                          <a:solidFill>
                            <a:srgbClr val="002060"/>
                          </a:solidFill>
                          <a:effectLst/>
                          <a:latin typeface="Century Gothic" pitchFamily="34" charset="0"/>
                        </a:rPr>
                        <a:t>Area (acres)</a:t>
                      </a:r>
                      <a:endParaRPr lang="en-IN" sz="1800" b="1" i="0" u="none" strike="noStrike" dirty="0">
                        <a:solidFill>
                          <a:srgbClr val="002060"/>
                        </a:solidFill>
                        <a:effectLst/>
                        <a:latin typeface="Century Gothic" pitchFamily="34" charset="0"/>
                        <a:cs typeface="Times New Roman" panose="02020603050405020304" pitchFamily="18" charset="0"/>
                      </a:endParaRPr>
                    </a:p>
                  </a:txBody>
                  <a:tcPr marL="7620" marR="7620" marT="7620" marB="0" anchor="ctr"/>
                </a:tc>
                <a:extLst>
                  <a:ext uri="{0D108BD9-81ED-4DB2-BD59-A6C34878D82A}">
                    <a16:rowId xmlns:a16="http://schemas.microsoft.com/office/drawing/2014/main" val="4179025970"/>
                  </a:ext>
                </a:extLst>
              </a:tr>
              <a:tr h="416722">
                <a:tc>
                  <a:txBody>
                    <a:bodyPr/>
                    <a:lstStyle/>
                    <a:p>
                      <a:pPr algn="ctr" fontAlgn="ctr"/>
                      <a:r>
                        <a:rPr lang="en-IN" sz="1800" b="1" u="none" strike="noStrike" dirty="0">
                          <a:solidFill>
                            <a:srgbClr val="002060"/>
                          </a:solidFill>
                          <a:effectLst/>
                          <a:latin typeface="Century Gothic" pitchFamily="34" charset="0"/>
                        </a:rPr>
                        <a:t>1</a:t>
                      </a:r>
                      <a:endParaRPr lang="en-IN" sz="1800" b="1" i="0" u="none" strike="noStrike" dirty="0">
                        <a:solidFill>
                          <a:srgbClr val="002060"/>
                        </a:solidFill>
                        <a:effectLst/>
                        <a:latin typeface="Century Gothic" pitchFamily="34" charset="0"/>
                        <a:cs typeface="Times New Roman" panose="02020603050405020304" pitchFamily="18" charset="0"/>
                      </a:endParaRPr>
                    </a:p>
                  </a:txBody>
                  <a:tcPr marL="7620" marR="7620" marT="7620" marB="0" anchor="ctr"/>
                </a:tc>
                <a:tc>
                  <a:txBody>
                    <a:bodyPr/>
                    <a:lstStyle/>
                    <a:p>
                      <a:pPr marL="176213" indent="0" algn="l" fontAlgn="ctr"/>
                      <a:r>
                        <a:rPr lang="en-IN" sz="1800" b="1" u="none" strike="noStrike" dirty="0">
                          <a:solidFill>
                            <a:srgbClr val="002060"/>
                          </a:solidFill>
                          <a:effectLst/>
                          <a:latin typeface="Century Gothic" pitchFamily="34" charset="0"/>
                        </a:rPr>
                        <a:t>B. </a:t>
                      </a:r>
                      <a:r>
                        <a:rPr lang="en-IN" sz="1800" b="1" u="none" strike="noStrike" dirty="0" err="1">
                          <a:solidFill>
                            <a:srgbClr val="002060"/>
                          </a:solidFill>
                          <a:effectLst/>
                          <a:latin typeface="Century Gothic" pitchFamily="34" charset="0"/>
                        </a:rPr>
                        <a:t>Narayanpura</a:t>
                      </a:r>
                      <a:endParaRPr lang="en-IN" sz="1800" b="1" i="0" u="none" strike="noStrike" dirty="0">
                        <a:solidFill>
                          <a:srgbClr val="002060"/>
                        </a:solidFill>
                        <a:effectLst/>
                        <a:latin typeface="Century Gothic" pitchFamily="34" charset="0"/>
                        <a:cs typeface="Times New Roman" panose="02020603050405020304" pitchFamily="18" charset="0"/>
                      </a:endParaRPr>
                    </a:p>
                  </a:txBody>
                  <a:tcPr marL="7620" marR="7620" marT="7620" marB="0" anchor="ctr"/>
                </a:tc>
                <a:tc>
                  <a:txBody>
                    <a:bodyPr/>
                    <a:lstStyle/>
                    <a:p>
                      <a:pPr algn="ctr" fontAlgn="ctr"/>
                      <a:r>
                        <a:rPr lang="en-IN" sz="1800" b="1" u="none" strike="noStrike">
                          <a:solidFill>
                            <a:srgbClr val="002060"/>
                          </a:solidFill>
                          <a:effectLst/>
                          <a:latin typeface="Century Gothic" pitchFamily="34" charset="0"/>
                        </a:rPr>
                        <a:t>10.15</a:t>
                      </a:r>
                      <a:endParaRPr lang="en-IN" sz="1800" b="1" i="0" u="none" strike="noStrike">
                        <a:solidFill>
                          <a:srgbClr val="002060"/>
                        </a:solidFill>
                        <a:effectLst/>
                        <a:latin typeface="Century Gothic" pitchFamily="34" charset="0"/>
                        <a:cs typeface="Times New Roman" panose="02020603050405020304" pitchFamily="18" charset="0"/>
                      </a:endParaRPr>
                    </a:p>
                  </a:txBody>
                  <a:tcPr marL="7620" marR="7620" marT="7620" marB="0" anchor="ctr"/>
                </a:tc>
                <a:extLst>
                  <a:ext uri="{0D108BD9-81ED-4DB2-BD59-A6C34878D82A}">
                    <a16:rowId xmlns:a16="http://schemas.microsoft.com/office/drawing/2014/main" val="163070388"/>
                  </a:ext>
                </a:extLst>
              </a:tr>
              <a:tr h="416722">
                <a:tc>
                  <a:txBody>
                    <a:bodyPr/>
                    <a:lstStyle/>
                    <a:p>
                      <a:pPr algn="ctr" fontAlgn="ctr"/>
                      <a:r>
                        <a:rPr lang="en-IN" sz="1800" b="1" u="none" strike="noStrike">
                          <a:solidFill>
                            <a:srgbClr val="002060"/>
                          </a:solidFill>
                          <a:effectLst/>
                          <a:latin typeface="Century Gothic" pitchFamily="34" charset="0"/>
                        </a:rPr>
                        <a:t>2</a:t>
                      </a:r>
                      <a:endParaRPr lang="en-IN" sz="1800" b="1" i="0" u="none" strike="noStrike">
                        <a:solidFill>
                          <a:srgbClr val="002060"/>
                        </a:solidFill>
                        <a:effectLst/>
                        <a:latin typeface="Century Gothic" pitchFamily="34" charset="0"/>
                        <a:cs typeface="Times New Roman" panose="02020603050405020304" pitchFamily="18" charset="0"/>
                      </a:endParaRPr>
                    </a:p>
                  </a:txBody>
                  <a:tcPr marL="7620" marR="7620" marT="7620" marB="0" anchor="ctr"/>
                </a:tc>
                <a:tc>
                  <a:txBody>
                    <a:bodyPr/>
                    <a:lstStyle/>
                    <a:p>
                      <a:pPr marL="176213" indent="0" algn="l" fontAlgn="ctr"/>
                      <a:r>
                        <a:rPr lang="en-IN" sz="1800" b="1" u="none" strike="noStrike" dirty="0" err="1">
                          <a:solidFill>
                            <a:srgbClr val="002060"/>
                          </a:solidFill>
                          <a:effectLst/>
                          <a:latin typeface="Century Gothic" pitchFamily="34" charset="0"/>
                        </a:rPr>
                        <a:t>Vibuthipura</a:t>
                      </a:r>
                      <a:endParaRPr lang="en-IN" sz="1800" b="1" i="0" u="none" strike="noStrike" dirty="0">
                        <a:solidFill>
                          <a:srgbClr val="002060"/>
                        </a:solidFill>
                        <a:effectLst/>
                        <a:latin typeface="Century Gothic" pitchFamily="34" charset="0"/>
                        <a:cs typeface="Times New Roman" panose="02020603050405020304" pitchFamily="18" charset="0"/>
                      </a:endParaRPr>
                    </a:p>
                  </a:txBody>
                  <a:tcPr marL="7620" marR="7620" marT="7620" marB="0" anchor="ctr"/>
                </a:tc>
                <a:tc>
                  <a:txBody>
                    <a:bodyPr/>
                    <a:lstStyle/>
                    <a:p>
                      <a:pPr algn="ctr" fontAlgn="ctr"/>
                      <a:r>
                        <a:rPr lang="en-IN" sz="1800" b="1" u="none" strike="noStrike">
                          <a:solidFill>
                            <a:srgbClr val="002060"/>
                          </a:solidFill>
                          <a:effectLst/>
                          <a:latin typeface="Century Gothic" pitchFamily="34" charset="0"/>
                        </a:rPr>
                        <a:t>8.01</a:t>
                      </a:r>
                      <a:endParaRPr lang="en-IN" sz="1800" b="1" i="0" u="none" strike="noStrike">
                        <a:solidFill>
                          <a:srgbClr val="002060"/>
                        </a:solidFill>
                        <a:effectLst/>
                        <a:latin typeface="Century Gothic" pitchFamily="34" charset="0"/>
                        <a:cs typeface="Times New Roman" panose="02020603050405020304" pitchFamily="18" charset="0"/>
                      </a:endParaRPr>
                    </a:p>
                  </a:txBody>
                  <a:tcPr marL="7620" marR="7620" marT="7620" marB="0" anchor="ctr"/>
                </a:tc>
                <a:extLst>
                  <a:ext uri="{0D108BD9-81ED-4DB2-BD59-A6C34878D82A}">
                    <a16:rowId xmlns:a16="http://schemas.microsoft.com/office/drawing/2014/main" val="3440388397"/>
                  </a:ext>
                </a:extLst>
              </a:tr>
              <a:tr h="416722">
                <a:tc>
                  <a:txBody>
                    <a:bodyPr/>
                    <a:lstStyle/>
                    <a:p>
                      <a:pPr algn="ctr" fontAlgn="ctr"/>
                      <a:r>
                        <a:rPr lang="en-IN" sz="1800" b="1" u="none" strike="noStrike">
                          <a:solidFill>
                            <a:srgbClr val="002060"/>
                          </a:solidFill>
                          <a:effectLst/>
                          <a:latin typeface="Century Gothic" pitchFamily="34" charset="0"/>
                        </a:rPr>
                        <a:t>3</a:t>
                      </a:r>
                      <a:endParaRPr lang="en-IN" sz="1800" b="1" i="0" u="none" strike="noStrike">
                        <a:solidFill>
                          <a:srgbClr val="002060"/>
                        </a:solidFill>
                        <a:effectLst/>
                        <a:latin typeface="Century Gothic" pitchFamily="34" charset="0"/>
                        <a:cs typeface="Times New Roman" panose="02020603050405020304" pitchFamily="18" charset="0"/>
                      </a:endParaRPr>
                    </a:p>
                  </a:txBody>
                  <a:tcPr marL="7620" marR="7620" marT="7620" marB="0" anchor="ctr"/>
                </a:tc>
                <a:tc>
                  <a:txBody>
                    <a:bodyPr/>
                    <a:lstStyle/>
                    <a:p>
                      <a:pPr marL="176213" indent="0" algn="l" fontAlgn="ctr"/>
                      <a:r>
                        <a:rPr lang="en-IN" sz="1800" b="1" u="none" strike="noStrike" dirty="0" err="1">
                          <a:solidFill>
                            <a:srgbClr val="002060"/>
                          </a:solidFill>
                          <a:effectLst/>
                          <a:latin typeface="Century Gothic" pitchFamily="34" charset="0"/>
                        </a:rPr>
                        <a:t>Devanachikkanahalli</a:t>
                      </a:r>
                      <a:r>
                        <a:rPr lang="en-IN" sz="1800" b="1" u="none" strike="noStrike" dirty="0">
                          <a:solidFill>
                            <a:srgbClr val="002060"/>
                          </a:solidFill>
                          <a:effectLst/>
                          <a:latin typeface="Century Gothic" pitchFamily="34" charset="0"/>
                        </a:rPr>
                        <a:t> </a:t>
                      </a:r>
                      <a:endParaRPr lang="en-IN" sz="1800" b="1" i="0" u="none" strike="noStrike" dirty="0">
                        <a:solidFill>
                          <a:srgbClr val="002060"/>
                        </a:solidFill>
                        <a:effectLst/>
                        <a:latin typeface="Century Gothic" pitchFamily="34" charset="0"/>
                        <a:cs typeface="Times New Roman" panose="02020603050405020304" pitchFamily="18" charset="0"/>
                      </a:endParaRPr>
                    </a:p>
                  </a:txBody>
                  <a:tcPr marL="7620" marR="7620" marT="7620" marB="0" anchor="ctr"/>
                </a:tc>
                <a:tc>
                  <a:txBody>
                    <a:bodyPr/>
                    <a:lstStyle/>
                    <a:p>
                      <a:pPr algn="ctr" fontAlgn="ctr"/>
                      <a:r>
                        <a:rPr lang="en-IN" sz="1800" b="1" u="none" strike="noStrike" dirty="0">
                          <a:solidFill>
                            <a:srgbClr val="002060"/>
                          </a:solidFill>
                          <a:effectLst/>
                          <a:latin typeface="Century Gothic" pitchFamily="34" charset="0"/>
                        </a:rPr>
                        <a:t>6.09</a:t>
                      </a:r>
                      <a:endParaRPr lang="en-IN" sz="1800" b="1" i="0" u="none" strike="noStrike" dirty="0">
                        <a:solidFill>
                          <a:srgbClr val="002060"/>
                        </a:solidFill>
                        <a:effectLst/>
                        <a:latin typeface="Century Gothic" pitchFamily="34" charset="0"/>
                        <a:cs typeface="Times New Roman" panose="02020603050405020304" pitchFamily="18" charset="0"/>
                      </a:endParaRPr>
                    </a:p>
                  </a:txBody>
                  <a:tcPr marL="7620" marR="7620" marT="7620" marB="0" anchor="ctr"/>
                </a:tc>
                <a:extLst>
                  <a:ext uri="{0D108BD9-81ED-4DB2-BD59-A6C34878D82A}">
                    <a16:rowId xmlns:a16="http://schemas.microsoft.com/office/drawing/2014/main" val="45930049"/>
                  </a:ext>
                </a:extLst>
              </a:tr>
              <a:tr h="416722">
                <a:tc>
                  <a:txBody>
                    <a:bodyPr/>
                    <a:lstStyle/>
                    <a:p>
                      <a:pPr algn="ctr" fontAlgn="ctr"/>
                      <a:r>
                        <a:rPr lang="en-IN" sz="1800" b="1" u="none" strike="noStrike">
                          <a:solidFill>
                            <a:srgbClr val="002060"/>
                          </a:solidFill>
                          <a:effectLst/>
                          <a:latin typeface="Century Gothic" pitchFamily="34" charset="0"/>
                        </a:rPr>
                        <a:t>4</a:t>
                      </a:r>
                      <a:endParaRPr lang="en-IN" sz="1800" b="1" i="0" u="none" strike="noStrike">
                        <a:solidFill>
                          <a:srgbClr val="002060"/>
                        </a:solidFill>
                        <a:effectLst/>
                        <a:latin typeface="Century Gothic" pitchFamily="34" charset="0"/>
                        <a:cs typeface="Times New Roman" panose="02020603050405020304" pitchFamily="18" charset="0"/>
                      </a:endParaRPr>
                    </a:p>
                  </a:txBody>
                  <a:tcPr marL="7620" marR="7620" marT="7620" marB="0" anchor="ctr"/>
                </a:tc>
                <a:tc>
                  <a:txBody>
                    <a:bodyPr/>
                    <a:lstStyle/>
                    <a:p>
                      <a:pPr marL="176213" indent="0" algn="l" fontAlgn="ctr"/>
                      <a:r>
                        <a:rPr lang="en-IN" sz="1800" b="1" u="none" strike="noStrike" dirty="0" err="1">
                          <a:solidFill>
                            <a:srgbClr val="002060"/>
                          </a:solidFill>
                          <a:effectLst/>
                          <a:latin typeface="Century Gothic" pitchFamily="34" charset="0"/>
                        </a:rPr>
                        <a:t>Sarakki</a:t>
                      </a:r>
                      <a:r>
                        <a:rPr lang="en-IN" sz="1800" b="1" u="none" strike="noStrike" dirty="0">
                          <a:solidFill>
                            <a:srgbClr val="002060"/>
                          </a:solidFill>
                          <a:effectLst/>
                          <a:latin typeface="Century Gothic" pitchFamily="34" charset="0"/>
                        </a:rPr>
                        <a:t> </a:t>
                      </a:r>
                      <a:endParaRPr lang="en-IN" sz="1800" b="1" i="0" u="none" strike="noStrike" dirty="0">
                        <a:solidFill>
                          <a:srgbClr val="002060"/>
                        </a:solidFill>
                        <a:effectLst/>
                        <a:latin typeface="Century Gothic" pitchFamily="34" charset="0"/>
                        <a:cs typeface="Times New Roman" panose="02020603050405020304" pitchFamily="18" charset="0"/>
                      </a:endParaRPr>
                    </a:p>
                  </a:txBody>
                  <a:tcPr marL="7620" marR="7620" marT="7620" marB="0" anchor="ctr"/>
                </a:tc>
                <a:tc>
                  <a:txBody>
                    <a:bodyPr/>
                    <a:lstStyle/>
                    <a:p>
                      <a:pPr algn="ctr" fontAlgn="ctr"/>
                      <a:r>
                        <a:rPr lang="en-IN" sz="1800" b="1" u="none" strike="noStrike" dirty="0">
                          <a:solidFill>
                            <a:srgbClr val="002060"/>
                          </a:solidFill>
                          <a:effectLst/>
                          <a:latin typeface="Century Gothic" pitchFamily="34" charset="0"/>
                        </a:rPr>
                        <a:t>2</a:t>
                      </a:r>
                      <a:endParaRPr lang="en-IN" sz="1800" b="1" i="0" u="none" strike="noStrike" dirty="0">
                        <a:solidFill>
                          <a:srgbClr val="002060"/>
                        </a:solidFill>
                        <a:effectLst/>
                        <a:latin typeface="Century Gothic" pitchFamily="34" charset="0"/>
                        <a:cs typeface="Times New Roman" panose="02020603050405020304" pitchFamily="18" charset="0"/>
                      </a:endParaRPr>
                    </a:p>
                  </a:txBody>
                  <a:tcPr marL="7620" marR="7620" marT="7620" marB="0" anchor="ctr"/>
                </a:tc>
                <a:extLst>
                  <a:ext uri="{0D108BD9-81ED-4DB2-BD59-A6C34878D82A}">
                    <a16:rowId xmlns:a16="http://schemas.microsoft.com/office/drawing/2014/main" val="510663250"/>
                  </a:ext>
                </a:extLst>
              </a:tr>
              <a:tr h="416722">
                <a:tc>
                  <a:txBody>
                    <a:bodyPr/>
                    <a:lstStyle/>
                    <a:p>
                      <a:pPr algn="ctr" fontAlgn="ctr"/>
                      <a:r>
                        <a:rPr lang="en-IN" sz="1800" b="1" u="none" strike="noStrike">
                          <a:solidFill>
                            <a:srgbClr val="002060"/>
                          </a:solidFill>
                          <a:effectLst/>
                          <a:latin typeface="Century Gothic" pitchFamily="34" charset="0"/>
                        </a:rPr>
                        <a:t>5</a:t>
                      </a:r>
                      <a:endParaRPr lang="en-IN" sz="1800" b="1" i="0" u="none" strike="noStrike">
                        <a:solidFill>
                          <a:srgbClr val="002060"/>
                        </a:solidFill>
                        <a:effectLst/>
                        <a:latin typeface="Century Gothic" pitchFamily="34" charset="0"/>
                        <a:cs typeface="Times New Roman" panose="02020603050405020304" pitchFamily="18" charset="0"/>
                      </a:endParaRPr>
                    </a:p>
                  </a:txBody>
                  <a:tcPr marL="7620" marR="7620" marT="7620" marB="0" anchor="ctr"/>
                </a:tc>
                <a:tc>
                  <a:txBody>
                    <a:bodyPr/>
                    <a:lstStyle/>
                    <a:p>
                      <a:pPr marL="176213" indent="0" algn="l" fontAlgn="ctr"/>
                      <a:r>
                        <a:rPr lang="en-IN" sz="1800" b="1" u="none" strike="noStrike" dirty="0" err="1">
                          <a:solidFill>
                            <a:srgbClr val="002060"/>
                          </a:solidFill>
                          <a:effectLst/>
                          <a:latin typeface="Century Gothic" pitchFamily="34" charset="0"/>
                        </a:rPr>
                        <a:t>Hongasandra</a:t>
                      </a:r>
                      <a:r>
                        <a:rPr lang="en-IN" sz="1800" b="1" u="none" strike="noStrike" dirty="0">
                          <a:solidFill>
                            <a:srgbClr val="002060"/>
                          </a:solidFill>
                          <a:effectLst/>
                          <a:latin typeface="Century Gothic" pitchFamily="34" charset="0"/>
                        </a:rPr>
                        <a:t> </a:t>
                      </a:r>
                      <a:endParaRPr lang="en-IN" sz="1800" b="1" i="0" u="none" strike="noStrike" dirty="0">
                        <a:solidFill>
                          <a:srgbClr val="002060"/>
                        </a:solidFill>
                        <a:effectLst/>
                        <a:latin typeface="Century Gothic" pitchFamily="34" charset="0"/>
                        <a:cs typeface="Times New Roman" panose="02020603050405020304" pitchFamily="18" charset="0"/>
                      </a:endParaRPr>
                    </a:p>
                  </a:txBody>
                  <a:tcPr marL="7620" marR="7620" marT="7620" marB="0" anchor="ctr"/>
                </a:tc>
                <a:tc>
                  <a:txBody>
                    <a:bodyPr/>
                    <a:lstStyle/>
                    <a:p>
                      <a:pPr algn="ctr" fontAlgn="ctr"/>
                      <a:r>
                        <a:rPr lang="en-IN" sz="1800" b="1" u="none" strike="noStrike" dirty="0">
                          <a:solidFill>
                            <a:srgbClr val="002060"/>
                          </a:solidFill>
                          <a:effectLst/>
                          <a:latin typeface="Century Gothic" pitchFamily="34" charset="0"/>
                        </a:rPr>
                        <a:t>4.02</a:t>
                      </a:r>
                      <a:endParaRPr lang="en-IN" sz="1800" b="1" i="0" u="none" strike="noStrike" dirty="0">
                        <a:solidFill>
                          <a:srgbClr val="002060"/>
                        </a:solidFill>
                        <a:effectLst/>
                        <a:latin typeface="Century Gothic" pitchFamily="34" charset="0"/>
                        <a:cs typeface="Times New Roman" panose="02020603050405020304" pitchFamily="18" charset="0"/>
                      </a:endParaRPr>
                    </a:p>
                  </a:txBody>
                  <a:tcPr marL="7620" marR="7620" marT="7620" marB="0" anchor="ctr"/>
                </a:tc>
                <a:extLst>
                  <a:ext uri="{0D108BD9-81ED-4DB2-BD59-A6C34878D82A}">
                    <a16:rowId xmlns:a16="http://schemas.microsoft.com/office/drawing/2014/main" val="2350194464"/>
                  </a:ext>
                </a:extLst>
              </a:tr>
              <a:tr h="416722">
                <a:tc>
                  <a:txBody>
                    <a:bodyPr/>
                    <a:lstStyle/>
                    <a:p>
                      <a:pPr algn="ctr" fontAlgn="ctr"/>
                      <a:r>
                        <a:rPr lang="en-IN" sz="1800" b="1" u="none" strike="noStrike">
                          <a:solidFill>
                            <a:srgbClr val="002060"/>
                          </a:solidFill>
                          <a:effectLst/>
                          <a:latin typeface="Century Gothic" pitchFamily="34" charset="0"/>
                        </a:rPr>
                        <a:t>6</a:t>
                      </a:r>
                      <a:endParaRPr lang="en-IN" sz="1800" b="1" i="0" u="none" strike="noStrike">
                        <a:solidFill>
                          <a:srgbClr val="002060"/>
                        </a:solidFill>
                        <a:effectLst/>
                        <a:latin typeface="Century Gothic" pitchFamily="34" charset="0"/>
                        <a:cs typeface="Times New Roman" panose="02020603050405020304" pitchFamily="18" charset="0"/>
                      </a:endParaRPr>
                    </a:p>
                  </a:txBody>
                  <a:tcPr marL="7620" marR="7620" marT="7620" marB="0" anchor="ctr"/>
                </a:tc>
                <a:tc>
                  <a:txBody>
                    <a:bodyPr/>
                    <a:lstStyle/>
                    <a:p>
                      <a:pPr marL="176213" indent="0" algn="l" fontAlgn="ctr"/>
                      <a:r>
                        <a:rPr lang="en-IN" sz="1800" b="1" u="none" strike="noStrike" dirty="0" err="1">
                          <a:solidFill>
                            <a:srgbClr val="002060"/>
                          </a:solidFill>
                          <a:effectLst/>
                          <a:latin typeface="Century Gothic" pitchFamily="34" charset="0"/>
                        </a:rPr>
                        <a:t>Lakkasandra</a:t>
                      </a:r>
                      <a:endParaRPr lang="en-IN" sz="1800" b="1" i="0" u="none" strike="noStrike" dirty="0">
                        <a:solidFill>
                          <a:srgbClr val="002060"/>
                        </a:solidFill>
                        <a:effectLst/>
                        <a:latin typeface="Century Gothic" pitchFamily="34" charset="0"/>
                        <a:cs typeface="Times New Roman" panose="02020603050405020304" pitchFamily="18" charset="0"/>
                      </a:endParaRPr>
                    </a:p>
                  </a:txBody>
                  <a:tcPr marL="7620" marR="7620" marT="7620" marB="0" anchor="ctr"/>
                </a:tc>
                <a:tc>
                  <a:txBody>
                    <a:bodyPr/>
                    <a:lstStyle/>
                    <a:p>
                      <a:pPr algn="ctr" fontAlgn="ctr"/>
                      <a:r>
                        <a:rPr lang="en-IN" sz="1800" b="1" u="none" strike="noStrike" dirty="0">
                          <a:solidFill>
                            <a:srgbClr val="002060"/>
                          </a:solidFill>
                          <a:effectLst/>
                          <a:latin typeface="Century Gothic" pitchFamily="34" charset="0"/>
                        </a:rPr>
                        <a:t>10.04</a:t>
                      </a:r>
                      <a:endParaRPr lang="en-IN" sz="1800" b="1" i="0" u="none" strike="noStrike" dirty="0">
                        <a:solidFill>
                          <a:srgbClr val="002060"/>
                        </a:solidFill>
                        <a:effectLst/>
                        <a:latin typeface="Century Gothic" pitchFamily="34" charset="0"/>
                        <a:cs typeface="Times New Roman" panose="02020603050405020304" pitchFamily="18" charset="0"/>
                      </a:endParaRPr>
                    </a:p>
                  </a:txBody>
                  <a:tcPr marL="7620" marR="7620" marT="7620" marB="0" anchor="ctr"/>
                </a:tc>
                <a:extLst>
                  <a:ext uri="{0D108BD9-81ED-4DB2-BD59-A6C34878D82A}">
                    <a16:rowId xmlns:a16="http://schemas.microsoft.com/office/drawing/2014/main" val="308070000"/>
                  </a:ext>
                </a:extLst>
              </a:tr>
              <a:tr h="416722">
                <a:tc>
                  <a:txBody>
                    <a:bodyPr/>
                    <a:lstStyle/>
                    <a:p>
                      <a:pPr algn="ctr" fontAlgn="ctr"/>
                      <a:r>
                        <a:rPr lang="en-IN" sz="1800" b="1" u="none" strike="noStrike">
                          <a:solidFill>
                            <a:srgbClr val="002060"/>
                          </a:solidFill>
                          <a:effectLst/>
                          <a:latin typeface="Century Gothic" pitchFamily="34" charset="0"/>
                        </a:rPr>
                        <a:t>7</a:t>
                      </a:r>
                      <a:endParaRPr lang="en-IN" sz="1800" b="1" i="0" u="none" strike="noStrike">
                        <a:solidFill>
                          <a:srgbClr val="002060"/>
                        </a:solidFill>
                        <a:effectLst/>
                        <a:latin typeface="Century Gothic" pitchFamily="34" charset="0"/>
                        <a:cs typeface="Times New Roman" panose="02020603050405020304" pitchFamily="18" charset="0"/>
                      </a:endParaRPr>
                    </a:p>
                  </a:txBody>
                  <a:tcPr marL="7620" marR="7620" marT="7620" marB="0" anchor="ctr"/>
                </a:tc>
                <a:tc>
                  <a:txBody>
                    <a:bodyPr/>
                    <a:lstStyle/>
                    <a:p>
                      <a:pPr marL="176213" indent="0" algn="l" fontAlgn="ctr"/>
                      <a:r>
                        <a:rPr lang="en-IN" sz="1800" b="1" u="none" strike="noStrike" dirty="0" err="1">
                          <a:solidFill>
                            <a:srgbClr val="002060"/>
                          </a:solidFill>
                          <a:effectLst/>
                          <a:latin typeface="Century Gothic" pitchFamily="34" charset="0"/>
                        </a:rPr>
                        <a:t>Hennur</a:t>
                      </a:r>
                      <a:r>
                        <a:rPr lang="en-IN" sz="1800" b="1" u="none" strike="noStrike" dirty="0">
                          <a:solidFill>
                            <a:srgbClr val="002060"/>
                          </a:solidFill>
                          <a:effectLst/>
                          <a:latin typeface="Century Gothic" pitchFamily="34" charset="0"/>
                        </a:rPr>
                        <a:t> </a:t>
                      </a:r>
                      <a:endParaRPr lang="en-IN" sz="1800" b="1" i="0" u="none" strike="noStrike" dirty="0">
                        <a:solidFill>
                          <a:srgbClr val="002060"/>
                        </a:solidFill>
                        <a:effectLst/>
                        <a:latin typeface="Century Gothic" pitchFamily="34" charset="0"/>
                        <a:cs typeface="Times New Roman" panose="02020603050405020304" pitchFamily="18" charset="0"/>
                      </a:endParaRPr>
                    </a:p>
                  </a:txBody>
                  <a:tcPr marL="7620" marR="7620" marT="7620" marB="0" anchor="ctr"/>
                </a:tc>
                <a:tc>
                  <a:txBody>
                    <a:bodyPr/>
                    <a:lstStyle/>
                    <a:p>
                      <a:pPr algn="ctr" fontAlgn="ctr"/>
                      <a:r>
                        <a:rPr lang="en-IN" sz="1800" b="1" u="none" strike="noStrike" dirty="0">
                          <a:solidFill>
                            <a:srgbClr val="002060"/>
                          </a:solidFill>
                          <a:effectLst/>
                          <a:latin typeface="Century Gothic" pitchFamily="34" charset="0"/>
                        </a:rPr>
                        <a:t>10</a:t>
                      </a:r>
                      <a:endParaRPr lang="en-IN" sz="1800" b="1" i="0" u="none" strike="noStrike" dirty="0">
                        <a:solidFill>
                          <a:srgbClr val="002060"/>
                        </a:solidFill>
                        <a:effectLst/>
                        <a:latin typeface="Century Gothic" pitchFamily="34" charset="0"/>
                        <a:cs typeface="Times New Roman" panose="02020603050405020304" pitchFamily="18" charset="0"/>
                      </a:endParaRPr>
                    </a:p>
                  </a:txBody>
                  <a:tcPr marL="7620" marR="7620" marT="7620" marB="0" anchor="ctr"/>
                </a:tc>
                <a:extLst>
                  <a:ext uri="{0D108BD9-81ED-4DB2-BD59-A6C34878D82A}">
                    <a16:rowId xmlns:a16="http://schemas.microsoft.com/office/drawing/2014/main" val="2523266315"/>
                  </a:ext>
                </a:extLst>
              </a:tr>
              <a:tr h="416722">
                <a:tc>
                  <a:txBody>
                    <a:bodyPr/>
                    <a:lstStyle/>
                    <a:p>
                      <a:pPr algn="ctr" fontAlgn="ctr"/>
                      <a:r>
                        <a:rPr lang="en-IN" sz="1800" b="1" u="none" strike="noStrike">
                          <a:solidFill>
                            <a:srgbClr val="002060"/>
                          </a:solidFill>
                          <a:effectLst/>
                          <a:latin typeface="Century Gothic" pitchFamily="34" charset="0"/>
                        </a:rPr>
                        <a:t>8</a:t>
                      </a:r>
                      <a:endParaRPr lang="en-IN" sz="1800" b="1" i="0" u="none" strike="noStrike">
                        <a:solidFill>
                          <a:srgbClr val="002060"/>
                        </a:solidFill>
                        <a:effectLst/>
                        <a:latin typeface="Century Gothic" pitchFamily="34" charset="0"/>
                        <a:cs typeface="Times New Roman" panose="02020603050405020304" pitchFamily="18" charset="0"/>
                      </a:endParaRPr>
                    </a:p>
                  </a:txBody>
                  <a:tcPr marL="7620" marR="7620" marT="7620" marB="0" anchor="ctr"/>
                </a:tc>
                <a:tc>
                  <a:txBody>
                    <a:bodyPr/>
                    <a:lstStyle/>
                    <a:p>
                      <a:pPr marL="176213" indent="0" algn="l" fontAlgn="ctr"/>
                      <a:r>
                        <a:rPr lang="en-IN" sz="1800" b="1" u="none" strike="noStrike" dirty="0" err="1">
                          <a:solidFill>
                            <a:srgbClr val="002060"/>
                          </a:solidFill>
                          <a:effectLst/>
                          <a:latin typeface="Century Gothic" pitchFamily="34" charset="0"/>
                        </a:rPr>
                        <a:t>Kudittally</a:t>
                      </a:r>
                      <a:r>
                        <a:rPr lang="en-IN" sz="1800" b="1" u="none" strike="noStrike" dirty="0">
                          <a:solidFill>
                            <a:srgbClr val="002060"/>
                          </a:solidFill>
                          <a:effectLst/>
                          <a:latin typeface="Century Gothic" pitchFamily="34" charset="0"/>
                        </a:rPr>
                        <a:t> </a:t>
                      </a:r>
                      <a:endParaRPr lang="en-IN" sz="1800" b="1" i="0" u="none" strike="noStrike" dirty="0">
                        <a:solidFill>
                          <a:srgbClr val="002060"/>
                        </a:solidFill>
                        <a:effectLst/>
                        <a:latin typeface="Century Gothic" pitchFamily="34" charset="0"/>
                        <a:cs typeface="Times New Roman" panose="02020603050405020304" pitchFamily="18" charset="0"/>
                      </a:endParaRPr>
                    </a:p>
                  </a:txBody>
                  <a:tcPr marL="7620" marR="7620" marT="7620" marB="0" anchor="ctr"/>
                </a:tc>
                <a:tc>
                  <a:txBody>
                    <a:bodyPr/>
                    <a:lstStyle/>
                    <a:p>
                      <a:pPr algn="ctr" fontAlgn="ctr"/>
                      <a:r>
                        <a:rPr lang="en-IN" sz="1800" b="1" u="none" strike="noStrike" dirty="0">
                          <a:solidFill>
                            <a:srgbClr val="002060"/>
                          </a:solidFill>
                          <a:effectLst/>
                          <a:latin typeface="Century Gothic" pitchFamily="34" charset="0"/>
                        </a:rPr>
                        <a:t>0.36</a:t>
                      </a:r>
                      <a:endParaRPr lang="en-IN" sz="1800" b="1" i="0" u="none" strike="noStrike" dirty="0">
                        <a:solidFill>
                          <a:srgbClr val="002060"/>
                        </a:solidFill>
                        <a:effectLst/>
                        <a:latin typeface="Century Gothic" pitchFamily="34" charset="0"/>
                        <a:cs typeface="Times New Roman" panose="02020603050405020304" pitchFamily="18" charset="0"/>
                      </a:endParaRPr>
                    </a:p>
                  </a:txBody>
                  <a:tcPr marL="7620" marR="7620" marT="7620" marB="0" anchor="ctr"/>
                </a:tc>
                <a:extLst>
                  <a:ext uri="{0D108BD9-81ED-4DB2-BD59-A6C34878D82A}">
                    <a16:rowId xmlns:a16="http://schemas.microsoft.com/office/drawing/2014/main" val="850968738"/>
                  </a:ext>
                </a:extLst>
              </a:tr>
              <a:tr h="416722">
                <a:tc>
                  <a:txBody>
                    <a:bodyPr/>
                    <a:lstStyle/>
                    <a:p>
                      <a:pPr algn="ctr" fontAlgn="ctr"/>
                      <a:r>
                        <a:rPr lang="en-IN" sz="1800" b="1" u="none" strike="noStrike">
                          <a:solidFill>
                            <a:srgbClr val="002060"/>
                          </a:solidFill>
                          <a:effectLst/>
                          <a:latin typeface="Century Gothic" pitchFamily="34" charset="0"/>
                        </a:rPr>
                        <a:t>9</a:t>
                      </a:r>
                      <a:endParaRPr lang="en-IN" sz="1800" b="1" i="0" u="none" strike="noStrike">
                        <a:solidFill>
                          <a:srgbClr val="002060"/>
                        </a:solidFill>
                        <a:effectLst/>
                        <a:latin typeface="Century Gothic" pitchFamily="34" charset="0"/>
                        <a:cs typeface="Times New Roman" panose="02020603050405020304" pitchFamily="18" charset="0"/>
                      </a:endParaRPr>
                    </a:p>
                  </a:txBody>
                  <a:tcPr marL="7620" marR="7620" marT="7620" marB="0" anchor="ctr"/>
                </a:tc>
                <a:tc>
                  <a:txBody>
                    <a:bodyPr/>
                    <a:lstStyle/>
                    <a:p>
                      <a:pPr marL="176213" indent="0" algn="l" fontAlgn="ctr"/>
                      <a:r>
                        <a:rPr lang="en-IN" sz="1800" b="1" u="none" strike="noStrike" dirty="0" err="1">
                          <a:solidFill>
                            <a:srgbClr val="002060"/>
                          </a:solidFill>
                          <a:effectLst/>
                          <a:latin typeface="Century Gothic" pitchFamily="34" charset="0"/>
                        </a:rPr>
                        <a:t>Adugodi</a:t>
                      </a:r>
                      <a:r>
                        <a:rPr lang="en-IN" sz="1800" b="1" u="none" strike="noStrike" dirty="0">
                          <a:solidFill>
                            <a:srgbClr val="002060"/>
                          </a:solidFill>
                          <a:effectLst/>
                          <a:latin typeface="Century Gothic" pitchFamily="34" charset="0"/>
                        </a:rPr>
                        <a:t> </a:t>
                      </a:r>
                      <a:endParaRPr lang="en-IN" sz="1800" b="1" i="0" u="none" strike="noStrike" dirty="0">
                        <a:solidFill>
                          <a:srgbClr val="002060"/>
                        </a:solidFill>
                        <a:effectLst/>
                        <a:latin typeface="Century Gothic" pitchFamily="34" charset="0"/>
                        <a:cs typeface="Times New Roman" panose="02020603050405020304" pitchFamily="18" charset="0"/>
                      </a:endParaRPr>
                    </a:p>
                  </a:txBody>
                  <a:tcPr marL="7620" marR="7620" marT="7620" marB="0" anchor="ctr"/>
                </a:tc>
                <a:tc>
                  <a:txBody>
                    <a:bodyPr/>
                    <a:lstStyle/>
                    <a:p>
                      <a:pPr algn="ctr" fontAlgn="ctr"/>
                      <a:r>
                        <a:rPr lang="en-IN" sz="1800" b="1" u="none" strike="noStrike" dirty="0">
                          <a:solidFill>
                            <a:srgbClr val="002060"/>
                          </a:solidFill>
                          <a:effectLst/>
                          <a:latin typeface="Century Gothic" pitchFamily="34" charset="0"/>
                        </a:rPr>
                        <a:t>2</a:t>
                      </a:r>
                      <a:endParaRPr lang="en-IN" sz="1800" b="1" i="0" u="none" strike="noStrike" dirty="0">
                        <a:solidFill>
                          <a:srgbClr val="002060"/>
                        </a:solidFill>
                        <a:effectLst/>
                        <a:latin typeface="Century Gothic" pitchFamily="34" charset="0"/>
                        <a:cs typeface="Times New Roman" panose="02020603050405020304" pitchFamily="18" charset="0"/>
                      </a:endParaRPr>
                    </a:p>
                  </a:txBody>
                  <a:tcPr marL="7620" marR="7620" marT="7620" marB="0" anchor="ctr"/>
                </a:tc>
                <a:extLst>
                  <a:ext uri="{0D108BD9-81ED-4DB2-BD59-A6C34878D82A}">
                    <a16:rowId xmlns:a16="http://schemas.microsoft.com/office/drawing/2014/main" val="3851836595"/>
                  </a:ext>
                </a:extLst>
              </a:tr>
              <a:tr h="416722">
                <a:tc>
                  <a:txBody>
                    <a:bodyPr/>
                    <a:lstStyle/>
                    <a:p>
                      <a:pPr algn="ctr" fontAlgn="ctr"/>
                      <a:r>
                        <a:rPr lang="en-IN" sz="1800" b="1" u="none" strike="noStrike">
                          <a:solidFill>
                            <a:srgbClr val="002060"/>
                          </a:solidFill>
                          <a:effectLst/>
                          <a:latin typeface="Century Gothic" pitchFamily="34" charset="0"/>
                        </a:rPr>
                        <a:t>10</a:t>
                      </a:r>
                      <a:endParaRPr lang="en-IN" sz="1800" b="1" i="0" u="none" strike="noStrike">
                        <a:solidFill>
                          <a:srgbClr val="002060"/>
                        </a:solidFill>
                        <a:effectLst/>
                        <a:latin typeface="Century Gothic" pitchFamily="34" charset="0"/>
                        <a:cs typeface="Times New Roman" panose="02020603050405020304" pitchFamily="18" charset="0"/>
                      </a:endParaRPr>
                    </a:p>
                  </a:txBody>
                  <a:tcPr marL="7620" marR="7620" marT="7620" marB="0" anchor="ctr"/>
                </a:tc>
                <a:tc>
                  <a:txBody>
                    <a:bodyPr/>
                    <a:lstStyle/>
                    <a:p>
                      <a:pPr marL="176213" indent="0" algn="l" fontAlgn="ctr"/>
                      <a:r>
                        <a:rPr lang="en-IN" sz="1800" b="1" u="none" strike="noStrike" dirty="0" err="1">
                          <a:solidFill>
                            <a:srgbClr val="002060"/>
                          </a:solidFill>
                          <a:effectLst/>
                          <a:latin typeface="Century Gothic" pitchFamily="34" charset="0"/>
                        </a:rPr>
                        <a:t>Mavalipura</a:t>
                      </a:r>
                      <a:endParaRPr lang="en-IN" sz="1800" b="1" i="0" u="none" strike="noStrike" dirty="0">
                        <a:solidFill>
                          <a:srgbClr val="002060"/>
                        </a:solidFill>
                        <a:effectLst/>
                        <a:latin typeface="Century Gothic" pitchFamily="34" charset="0"/>
                        <a:cs typeface="Times New Roman" panose="02020603050405020304" pitchFamily="18" charset="0"/>
                      </a:endParaRPr>
                    </a:p>
                  </a:txBody>
                  <a:tcPr marL="7620" marR="7620" marT="7620" marB="0" anchor="ctr"/>
                </a:tc>
                <a:tc>
                  <a:txBody>
                    <a:bodyPr/>
                    <a:lstStyle/>
                    <a:p>
                      <a:pPr algn="ctr" fontAlgn="ctr"/>
                      <a:r>
                        <a:rPr lang="en-IN" sz="1800" b="1" u="none" strike="noStrike" dirty="0">
                          <a:solidFill>
                            <a:srgbClr val="002060"/>
                          </a:solidFill>
                          <a:effectLst/>
                          <a:latin typeface="Century Gothic" pitchFamily="34" charset="0"/>
                        </a:rPr>
                        <a:t>35</a:t>
                      </a:r>
                      <a:endParaRPr lang="en-IN" sz="1800" b="1" i="0" u="none" strike="noStrike" dirty="0">
                        <a:solidFill>
                          <a:srgbClr val="002060"/>
                        </a:solidFill>
                        <a:effectLst/>
                        <a:latin typeface="Century Gothic" pitchFamily="34" charset="0"/>
                        <a:cs typeface="Times New Roman" panose="02020603050405020304" pitchFamily="18" charset="0"/>
                      </a:endParaRPr>
                    </a:p>
                  </a:txBody>
                  <a:tcPr marL="7620" marR="7620" marT="7620" marB="0" anchor="ctr"/>
                </a:tc>
                <a:extLst>
                  <a:ext uri="{0D108BD9-81ED-4DB2-BD59-A6C34878D82A}">
                    <a16:rowId xmlns:a16="http://schemas.microsoft.com/office/drawing/2014/main" val="3492538278"/>
                  </a:ext>
                </a:extLst>
              </a:tr>
            </a:tbl>
          </a:graphicData>
        </a:graphic>
      </p:graphicFrame>
    </p:spTree>
    <p:extLst>
      <p:ext uri="{BB962C8B-B14F-4D97-AF65-F5344CB8AC3E}">
        <p14:creationId xmlns:p14="http://schemas.microsoft.com/office/powerpoint/2010/main" val="272446899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8250B6C-D9C8-431D-9B42-DA1A2A843EC8}"/>
              </a:ext>
            </a:extLst>
          </p:cNvPr>
          <p:cNvSpPr>
            <a:spLocks noGrp="1"/>
          </p:cNvSpPr>
          <p:nvPr>
            <p:ph idx="1"/>
          </p:nvPr>
        </p:nvSpPr>
        <p:spPr>
          <a:xfrm>
            <a:off x="214282" y="1142984"/>
            <a:ext cx="8715436" cy="5429288"/>
          </a:xfrm>
        </p:spPr>
        <p:txBody>
          <a:bodyPr>
            <a:normAutofit/>
          </a:bodyPr>
          <a:lstStyle/>
          <a:p>
            <a:pPr algn="just">
              <a:lnSpc>
                <a:spcPct val="200000"/>
              </a:lnSpc>
            </a:pPr>
            <a:r>
              <a:rPr lang="en-US" sz="1800" dirty="0">
                <a:solidFill>
                  <a:srgbClr val="002060"/>
                </a:solidFill>
                <a:latin typeface="Century Gothic" pitchFamily="34" charset="0"/>
              </a:rPr>
              <a:t>Of the sites listed in Table, only 3 have been selected after an assessment of suitability, viz. B. </a:t>
            </a:r>
            <a:r>
              <a:rPr lang="en-US" sz="1800" dirty="0" err="1">
                <a:solidFill>
                  <a:srgbClr val="002060"/>
                </a:solidFill>
                <a:latin typeface="Century Gothic" pitchFamily="34" charset="0"/>
              </a:rPr>
              <a:t>Narayanpura</a:t>
            </a:r>
            <a:r>
              <a:rPr lang="en-US" sz="1800" dirty="0">
                <a:solidFill>
                  <a:srgbClr val="002060"/>
                </a:solidFill>
                <a:latin typeface="Century Gothic" pitchFamily="34" charset="0"/>
              </a:rPr>
              <a:t> (situated about 10 km northeast of the city in </a:t>
            </a:r>
            <a:r>
              <a:rPr lang="en-US" sz="1800" dirty="0" err="1">
                <a:solidFill>
                  <a:srgbClr val="002060"/>
                </a:solidFill>
                <a:latin typeface="Century Gothic" pitchFamily="34" charset="0"/>
              </a:rPr>
              <a:t>Krishnarajapura</a:t>
            </a:r>
            <a:r>
              <a:rPr lang="en-US" sz="1800" dirty="0">
                <a:solidFill>
                  <a:srgbClr val="002060"/>
                </a:solidFill>
                <a:latin typeface="Century Gothic" pitchFamily="34" charset="0"/>
              </a:rPr>
              <a:t> </a:t>
            </a:r>
            <a:r>
              <a:rPr lang="en-US" sz="1800" dirty="0" err="1">
                <a:solidFill>
                  <a:srgbClr val="002060"/>
                </a:solidFill>
                <a:latin typeface="Century Gothic" pitchFamily="34" charset="0"/>
              </a:rPr>
              <a:t>hobli</a:t>
            </a:r>
            <a:r>
              <a:rPr lang="en-US" sz="1800" dirty="0">
                <a:solidFill>
                  <a:srgbClr val="002060"/>
                </a:solidFill>
                <a:latin typeface="Century Gothic" pitchFamily="34" charset="0"/>
              </a:rPr>
              <a:t>), </a:t>
            </a:r>
            <a:r>
              <a:rPr lang="en-US" sz="1800" dirty="0" err="1">
                <a:solidFill>
                  <a:srgbClr val="002060"/>
                </a:solidFill>
                <a:latin typeface="Century Gothic" pitchFamily="34" charset="0"/>
              </a:rPr>
              <a:t>Hennur</a:t>
            </a:r>
            <a:r>
              <a:rPr lang="en-US" sz="1800" dirty="0">
                <a:solidFill>
                  <a:srgbClr val="002060"/>
                </a:solidFill>
                <a:latin typeface="Century Gothic" pitchFamily="34" charset="0"/>
              </a:rPr>
              <a:t> (situated at a distance of about 9 km north of the city) and </a:t>
            </a:r>
            <a:r>
              <a:rPr lang="en-US" sz="1800" dirty="0" err="1">
                <a:solidFill>
                  <a:srgbClr val="002060"/>
                </a:solidFill>
                <a:latin typeface="Century Gothic" pitchFamily="34" charset="0"/>
              </a:rPr>
              <a:t>Devanachikkanahalli</a:t>
            </a:r>
            <a:r>
              <a:rPr lang="en-US" sz="1800" dirty="0">
                <a:solidFill>
                  <a:srgbClr val="002060"/>
                </a:solidFill>
                <a:latin typeface="Century Gothic" pitchFamily="34" charset="0"/>
              </a:rPr>
              <a:t> (situated about 10 km to the southeast of the city). </a:t>
            </a:r>
            <a:endParaRPr lang="en-US" sz="1800" dirty="0" smtClean="0">
              <a:solidFill>
                <a:srgbClr val="002060"/>
              </a:solidFill>
              <a:latin typeface="Century Gothic" pitchFamily="34" charset="0"/>
            </a:endParaRPr>
          </a:p>
          <a:p>
            <a:pPr algn="just">
              <a:lnSpc>
                <a:spcPct val="200000"/>
              </a:lnSpc>
            </a:pPr>
            <a:r>
              <a:rPr lang="en-US" sz="1800" dirty="0" smtClean="0">
                <a:solidFill>
                  <a:srgbClr val="002060"/>
                </a:solidFill>
                <a:latin typeface="Century Gothic" pitchFamily="34" charset="0"/>
              </a:rPr>
              <a:t>These </a:t>
            </a:r>
            <a:r>
              <a:rPr lang="en-US" sz="1800" dirty="0">
                <a:solidFill>
                  <a:srgbClr val="002060"/>
                </a:solidFill>
                <a:latin typeface="Century Gothic" pitchFamily="34" charset="0"/>
              </a:rPr>
              <a:t>sites were selected on the basis of the geo-technical assessment carried out after a site visit and review of data. </a:t>
            </a:r>
          </a:p>
          <a:p>
            <a:pPr algn="just">
              <a:lnSpc>
                <a:spcPct val="200000"/>
              </a:lnSpc>
            </a:pPr>
            <a:r>
              <a:rPr lang="en-US" sz="1800" dirty="0">
                <a:solidFill>
                  <a:srgbClr val="002060"/>
                </a:solidFill>
                <a:latin typeface="Century Gothic" pitchFamily="34" charset="0"/>
              </a:rPr>
              <a:t>However, a periodical assessment of ground water and air quality, before and during the process of land filling, is necessary.</a:t>
            </a:r>
            <a:endParaRPr lang="en-IN" sz="1800" dirty="0">
              <a:solidFill>
                <a:srgbClr val="002060"/>
              </a:solidFill>
              <a:latin typeface="Century Gothic" pitchFamily="34" charset="0"/>
            </a:endParaRPr>
          </a:p>
        </p:txBody>
      </p:sp>
      <p:sp>
        <p:nvSpPr>
          <p:cNvPr id="4" name="Title 1">
            <a:extLst>
              <a:ext uri="{FF2B5EF4-FFF2-40B4-BE49-F238E27FC236}">
                <a16:creationId xmlns:a16="http://schemas.microsoft.com/office/drawing/2014/main" id="{3B0D7694-786A-432E-99D4-BE9DF1BC13D7}"/>
              </a:ext>
            </a:extLst>
          </p:cNvPr>
          <p:cNvSpPr txBox="1">
            <a:spLocks/>
          </p:cNvSpPr>
          <p:nvPr/>
        </p:nvSpPr>
        <p:spPr>
          <a:xfrm>
            <a:off x="71406" y="0"/>
            <a:ext cx="9135835" cy="1143000"/>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600" b="1" i="0" u="none" strike="noStrike" kern="1200" cap="none" spc="0" normalizeH="0" baseline="0" noProof="0" smtClean="0">
                <a:ln>
                  <a:noFill/>
                </a:ln>
                <a:solidFill>
                  <a:schemeClr val="tx1"/>
                </a:solidFill>
                <a:effectLst/>
                <a:uLnTx/>
                <a:uFillTx/>
                <a:latin typeface="+mj-lt"/>
                <a:ea typeface="+mj-ea"/>
                <a:cs typeface="Times New Roman" panose="02020603050405020304" pitchFamily="18" charset="0"/>
              </a:rPr>
              <a:t>SOLID WASTE DISPOSAL SITES IDENTIFIED BY THE DEPARTMENT OF SWM, BANGALORE MAHANAGARA PALIKE, BANGALORE, 1998</a:t>
            </a:r>
            <a:endParaRPr kumimoji="0" lang="en-IN" sz="2600" b="1" i="0" u="none" strike="noStrike" kern="1200" cap="none" spc="0" normalizeH="0" baseline="0" noProof="0" dirty="0">
              <a:ln>
                <a:noFill/>
              </a:ln>
              <a:solidFill>
                <a:schemeClr val="tx1"/>
              </a:solidFill>
              <a:effectLst/>
              <a:uLnTx/>
              <a:uFillTx/>
              <a:latin typeface="+mj-lt"/>
              <a:ea typeface="+mj-ea"/>
              <a:cs typeface="Times New Roman" panose="02020603050405020304" pitchFamily="18" charset="0"/>
            </a:endParaRPr>
          </a:p>
        </p:txBody>
      </p:sp>
    </p:spTree>
    <p:extLst>
      <p:ext uri="{BB962C8B-B14F-4D97-AF65-F5344CB8AC3E}">
        <p14:creationId xmlns:p14="http://schemas.microsoft.com/office/powerpoint/2010/main" val="6954893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14282" y="1268760"/>
            <a:ext cx="8786874" cy="5374950"/>
          </a:xfrm>
        </p:spPr>
        <p:txBody>
          <a:bodyPr>
            <a:noAutofit/>
          </a:bodyPr>
          <a:lstStyle/>
          <a:p>
            <a:pPr marL="0" indent="0" algn="just">
              <a:buNone/>
            </a:pPr>
            <a:r>
              <a:rPr lang="en-US" sz="1400" dirty="0" smtClean="0">
                <a:solidFill>
                  <a:srgbClr val="C00000"/>
                </a:solidFill>
                <a:latin typeface="Century Gothic" pitchFamily="34" charset="0"/>
              </a:rPr>
              <a:t>INCINERATION: </a:t>
            </a:r>
          </a:p>
          <a:p>
            <a:pPr algn="just"/>
            <a:r>
              <a:rPr lang="en-US" sz="1400" dirty="0" smtClean="0">
                <a:solidFill>
                  <a:srgbClr val="002060"/>
                </a:solidFill>
                <a:latin typeface="Century Gothic" pitchFamily="34" charset="0"/>
              </a:rPr>
              <a:t>This </a:t>
            </a:r>
            <a:r>
              <a:rPr lang="en-US" sz="1400" dirty="0">
                <a:solidFill>
                  <a:srgbClr val="002060"/>
                </a:solidFill>
                <a:latin typeface="Century Gothic" pitchFamily="34" charset="0"/>
              </a:rPr>
              <a:t>refers to the controlled burning of wastes, at a high temperature (roughly 1200 – 1500C), which </a:t>
            </a:r>
            <a:r>
              <a:rPr lang="en-US" sz="1400" dirty="0" err="1">
                <a:solidFill>
                  <a:srgbClr val="002060"/>
                </a:solidFill>
                <a:latin typeface="Century Gothic" pitchFamily="34" charset="0"/>
              </a:rPr>
              <a:t>sterilises</a:t>
            </a:r>
            <a:r>
              <a:rPr lang="en-US" sz="1400" dirty="0">
                <a:solidFill>
                  <a:srgbClr val="002060"/>
                </a:solidFill>
                <a:latin typeface="Century Gothic" pitchFamily="34" charset="0"/>
              </a:rPr>
              <a:t> and </a:t>
            </a:r>
            <a:r>
              <a:rPr lang="en-US" sz="1400" dirty="0" err="1">
                <a:solidFill>
                  <a:srgbClr val="002060"/>
                </a:solidFill>
                <a:latin typeface="Century Gothic" pitchFamily="34" charset="0"/>
              </a:rPr>
              <a:t>stabilises</a:t>
            </a:r>
            <a:r>
              <a:rPr lang="en-US" sz="1400" dirty="0">
                <a:solidFill>
                  <a:srgbClr val="002060"/>
                </a:solidFill>
                <a:latin typeface="Century Gothic" pitchFamily="34" charset="0"/>
              </a:rPr>
              <a:t> the waste in addition to reducing its volume. </a:t>
            </a:r>
          </a:p>
          <a:p>
            <a:pPr algn="just"/>
            <a:r>
              <a:rPr lang="en-US" sz="1400" dirty="0">
                <a:solidFill>
                  <a:srgbClr val="002060"/>
                </a:solidFill>
                <a:latin typeface="Century Gothic" pitchFamily="34" charset="0"/>
              </a:rPr>
              <a:t>In the process, most of the combustible materials (i.e., self-sustaining combustible matter, which saves the energy needed to maintain the combustion) such as paper or plastics get converted into carbon dioxide and ash.</a:t>
            </a:r>
          </a:p>
          <a:p>
            <a:pPr algn="just"/>
            <a:r>
              <a:rPr lang="en-US" sz="1400" dirty="0">
                <a:solidFill>
                  <a:srgbClr val="002060"/>
                </a:solidFill>
                <a:latin typeface="Century Gothic" pitchFamily="34" charset="0"/>
              </a:rPr>
              <a:t> Incineration may be used as a disposal option, when land filling is not possible and the waste composition is highly combustible. </a:t>
            </a:r>
          </a:p>
          <a:p>
            <a:pPr algn="just"/>
            <a:r>
              <a:rPr lang="en-US" sz="1400" dirty="0">
                <a:solidFill>
                  <a:srgbClr val="002060"/>
                </a:solidFill>
                <a:latin typeface="Century Gothic" pitchFamily="34" charset="0"/>
              </a:rPr>
              <a:t>An appropriate technology, infrastructure and skilled workforce are required to operate and maintain the plant.</a:t>
            </a:r>
          </a:p>
          <a:p>
            <a:pPr marL="0" indent="0" algn="just">
              <a:buNone/>
            </a:pPr>
            <a:r>
              <a:rPr lang="en-US" sz="1400" dirty="0" smtClean="0">
                <a:solidFill>
                  <a:srgbClr val="C00000"/>
                </a:solidFill>
                <a:latin typeface="Century Gothic" pitchFamily="34" charset="0"/>
              </a:rPr>
              <a:t>GASIFICATION: </a:t>
            </a:r>
          </a:p>
          <a:p>
            <a:pPr algn="just"/>
            <a:r>
              <a:rPr lang="en-US" sz="1400" dirty="0" smtClean="0">
                <a:solidFill>
                  <a:srgbClr val="002060"/>
                </a:solidFill>
                <a:latin typeface="Century Gothic" pitchFamily="34" charset="0"/>
              </a:rPr>
              <a:t>This </a:t>
            </a:r>
            <a:r>
              <a:rPr lang="en-US" sz="1400" dirty="0">
                <a:solidFill>
                  <a:srgbClr val="002060"/>
                </a:solidFill>
                <a:latin typeface="Century Gothic" pitchFamily="34" charset="0"/>
              </a:rPr>
              <a:t>is the partial combustion of carbonaceous material (through combustion) at high temperature (roughly 1000C) forming a gas, comprising mainly carbon dioxide, carbon monoxide, nitrogen, hydrogen, water </a:t>
            </a:r>
            <a:r>
              <a:rPr lang="en-US" sz="1400" dirty="0" err="1">
                <a:solidFill>
                  <a:srgbClr val="002060"/>
                </a:solidFill>
                <a:latin typeface="Century Gothic" pitchFamily="34" charset="0"/>
              </a:rPr>
              <a:t>vapour</a:t>
            </a:r>
            <a:r>
              <a:rPr lang="en-US" sz="1400" dirty="0">
                <a:solidFill>
                  <a:srgbClr val="002060"/>
                </a:solidFill>
                <a:latin typeface="Century Gothic" pitchFamily="34" charset="0"/>
              </a:rPr>
              <a:t> and methane, which can be used as fuel</a:t>
            </a:r>
            <a:r>
              <a:rPr lang="en-US" sz="1400" dirty="0" smtClean="0">
                <a:solidFill>
                  <a:srgbClr val="002060"/>
                </a:solidFill>
                <a:latin typeface="Century Gothic" pitchFamily="34" charset="0"/>
              </a:rPr>
              <a:t>.</a:t>
            </a:r>
            <a:endParaRPr lang="en-US" sz="1400" dirty="0">
              <a:solidFill>
                <a:srgbClr val="002060"/>
              </a:solidFill>
              <a:latin typeface="Century Gothic" pitchFamily="34" charset="0"/>
            </a:endParaRPr>
          </a:p>
        </p:txBody>
      </p:sp>
      <p:sp>
        <p:nvSpPr>
          <p:cNvPr id="4" name="Rectangle 3"/>
          <p:cNvSpPr/>
          <p:nvPr/>
        </p:nvSpPr>
        <p:spPr>
          <a:xfrm>
            <a:off x="2428860" y="285728"/>
            <a:ext cx="3493457" cy="584775"/>
          </a:xfrm>
          <a:prstGeom prst="rect">
            <a:avLst/>
          </a:prstGeom>
        </p:spPr>
        <p:txBody>
          <a:bodyPr wrap="none">
            <a:spAutoFit/>
          </a:bodyPr>
          <a:lstStyle/>
          <a:p>
            <a:pPr algn="just"/>
            <a:r>
              <a:rPr lang="en-US" sz="3200" b="1" dirty="0" smtClean="0"/>
              <a:t>DISPOSAL OPTIONS</a:t>
            </a:r>
            <a:endParaRPr lang="en-US" sz="3200" b="1" dirty="0"/>
          </a:p>
        </p:txBody>
      </p:sp>
    </p:spTree>
    <p:extLst>
      <p:ext uri="{BB962C8B-B14F-4D97-AF65-F5344CB8AC3E}">
        <p14:creationId xmlns:p14="http://schemas.microsoft.com/office/powerpoint/2010/main" val="8011346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85720" y="1285860"/>
            <a:ext cx="8572560" cy="5143536"/>
          </a:xfrm>
        </p:spPr>
        <p:txBody>
          <a:bodyPr>
            <a:normAutofit/>
          </a:bodyPr>
          <a:lstStyle/>
          <a:p>
            <a:pPr marL="0" indent="0">
              <a:buNone/>
            </a:pPr>
            <a:r>
              <a:rPr lang="en-US" sz="2800" dirty="0" smtClean="0">
                <a:solidFill>
                  <a:srgbClr val="C00000"/>
                </a:solidFill>
                <a:latin typeface="Century Gothic" pitchFamily="34" charset="0"/>
              </a:rPr>
              <a:t>PYROLYSIS:</a:t>
            </a:r>
          </a:p>
          <a:p>
            <a:pPr algn="just">
              <a:lnSpc>
                <a:spcPct val="200000"/>
              </a:lnSpc>
            </a:pPr>
            <a:r>
              <a:rPr lang="en-US" sz="2800" dirty="0" smtClean="0">
                <a:solidFill>
                  <a:srgbClr val="002060"/>
                </a:solidFill>
                <a:latin typeface="Century Gothic" pitchFamily="34" charset="0"/>
              </a:rPr>
              <a:t> </a:t>
            </a:r>
            <a:r>
              <a:rPr lang="en-US" sz="2100" dirty="0">
                <a:solidFill>
                  <a:srgbClr val="002060"/>
                </a:solidFill>
                <a:latin typeface="Century Gothic" pitchFamily="34" charset="0"/>
              </a:rPr>
              <a:t>This is the thermal degradation of carbonaceous material to gaseous, liquid and solid fraction in the absence of oxygen. </a:t>
            </a:r>
          </a:p>
          <a:p>
            <a:pPr algn="just">
              <a:lnSpc>
                <a:spcPct val="200000"/>
              </a:lnSpc>
            </a:pPr>
            <a:r>
              <a:rPr lang="en-US" sz="2100" dirty="0">
                <a:solidFill>
                  <a:srgbClr val="002060"/>
                </a:solidFill>
                <a:latin typeface="Century Gothic" pitchFamily="34" charset="0"/>
              </a:rPr>
              <a:t>This occurs at a temperature between 200 and 900C. The product of </a:t>
            </a:r>
            <a:r>
              <a:rPr lang="en-US" sz="2100" dirty="0" smtClean="0">
                <a:solidFill>
                  <a:srgbClr val="002060"/>
                </a:solidFill>
                <a:latin typeface="Century Gothic" pitchFamily="34" charset="0"/>
              </a:rPr>
              <a:t>Pyrolysis </a:t>
            </a:r>
            <a:r>
              <a:rPr lang="en-US" sz="2100" dirty="0">
                <a:solidFill>
                  <a:srgbClr val="002060"/>
                </a:solidFill>
                <a:latin typeface="Century Gothic" pitchFamily="34" charset="0"/>
              </a:rPr>
              <a:t>is a gas of relatively high calorific value of 20,000 joules per gram with oils, tars and solid burned residue (Ali, et al 1999). </a:t>
            </a:r>
          </a:p>
          <a:p>
            <a:endParaRPr lang="en-IN" dirty="0"/>
          </a:p>
        </p:txBody>
      </p:sp>
      <p:sp>
        <p:nvSpPr>
          <p:cNvPr id="4" name="Rectangle 3"/>
          <p:cNvSpPr/>
          <p:nvPr/>
        </p:nvSpPr>
        <p:spPr>
          <a:xfrm>
            <a:off x="2428860" y="285728"/>
            <a:ext cx="3493457" cy="584775"/>
          </a:xfrm>
          <a:prstGeom prst="rect">
            <a:avLst/>
          </a:prstGeom>
        </p:spPr>
        <p:txBody>
          <a:bodyPr wrap="none">
            <a:spAutoFit/>
          </a:bodyPr>
          <a:lstStyle/>
          <a:p>
            <a:pPr algn="just"/>
            <a:r>
              <a:rPr lang="en-US" sz="3200" b="1" dirty="0" smtClean="0"/>
              <a:t>DISPOSAL OPTIONS</a:t>
            </a:r>
            <a:endParaRPr lang="en-US" sz="3200" b="1" dirty="0"/>
          </a:p>
        </p:txBody>
      </p:sp>
    </p:spTree>
    <p:extLst>
      <p:ext uri="{BB962C8B-B14F-4D97-AF65-F5344CB8AC3E}">
        <p14:creationId xmlns:p14="http://schemas.microsoft.com/office/powerpoint/2010/main" val="1772739274"/>
      </p:ext>
    </p:extLst>
  </p:cSld>
  <p:clrMapOvr>
    <a:masterClrMapping/>
  </p:clrMapOvr>
</p:sld>
</file>

<file path=ppt/theme/theme1.xml><?xml version="1.0" encoding="utf-8"?>
<a:theme xmlns:a="http://schemas.openxmlformats.org/drawingml/2006/main" name="ThemeSRM">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ThemeSRM</Template>
  <TotalTime>2714</TotalTime>
  <Words>6172</Words>
  <Application>Microsoft Office PowerPoint</Application>
  <PresentationFormat>On-screen Show (4:3)</PresentationFormat>
  <Paragraphs>429</Paragraphs>
  <Slides>79</Slides>
  <Notes>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79</vt:i4>
      </vt:variant>
    </vt:vector>
  </HeadingPairs>
  <TitlesOfParts>
    <vt:vector size="86" baseType="lpstr">
      <vt:lpstr>Arial</vt:lpstr>
      <vt:lpstr>Arial Black</vt:lpstr>
      <vt:lpstr>Bahnschrift SemiBold</vt:lpstr>
      <vt:lpstr>Calibri</vt:lpstr>
      <vt:lpstr>Century Gothic</vt:lpstr>
      <vt:lpstr>Times New Roman</vt:lpstr>
      <vt:lpstr>ThemeSRM</vt:lpstr>
      <vt:lpstr>MUNICIPAL SOLID WASTE MANAGEMENT 18CEO306T</vt:lpstr>
      <vt:lpstr>TOPICS</vt:lpstr>
      <vt:lpstr>KEY ISSUES IN WASTE DISPOSAL  </vt:lpstr>
      <vt:lpstr>KEY ISSUES IN WASTE DISPOSAL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METHODS OF LANDFILLING</vt:lpstr>
      <vt:lpstr>METHODS OF LANDFILLING</vt:lpstr>
      <vt:lpstr>METHODS OF LANDFILLING</vt:lpstr>
      <vt:lpstr>METHODS OF LANDFILLING</vt:lpstr>
      <vt:lpstr>ADVANTAGES OF LANDFILLING</vt:lpstr>
      <vt:lpstr>ADVANTAGES OF LANDFILLING</vt:lpstr>
      <vt:lpstr>DISADVANTAGES OF LANDFILLING</vt:lpstr>
      <vt:lpstr>LINER AND ITS TYPES  </vt:lpstr>
      <vt:lpstr>SINGLE-LINER SYSTEMS</vt:lpstr>
      <vt:lpstr>DOUBLE-LINER SYSTEMS</vt:lpstr>
      <vt:lpstr>LEACHATE COLLECTION SYSTEM</vt:lpstr>
      <vt:lpstr>METHOD OF TREATMENT FOR VARIOUS TYPES OF SOLID WASTE  </vt:lpstr>
      <vt:lpstr>OPEN DUMPS</vt:lpstr>
      <vt:lpstr>SEA DUMPING PROCESS</vt:lpstr>
      <vt:lpstr>LANDFILLS</vt:lpstr>
      <vt:lpstr>LANDFILL</vt:lpstr>
      <vt:lpstr>SOLID WASTES SANITARY LANDFILLS</vt:lpstr>
      <vt:lpstr>PowerPoint Presentation</vt:lpstr>
      <vt:lpstr>Parts of a Landfill</vt:lpstr>
      <vt:lpstr>CLAY </vt:lpstr>
      <vt:lpstr>GEOMEMBRANES</vt:lpstr>
      <vt:lpstr>GEOTEXTILES</vt:lpstr>
      <vt:lpstr>GEOSYNTHETIC CLAY LINER </vt:lpstr>
      <vt:lpstr>GEONETS</vt:lpstr>
      <vt:lpstr>LANDFILL COVER</vt:lpstr>
      <vt:lpstr>OBJECTIVE </vt:lpstr>
      <vt:lpstr>MATERIAL USED FOR COVER</vt:lpstr>
      <vt:lpstr>PowerPoint Presentation</vt:lpstr>
      <vt:lpstr>PowerPoint Presentation</vt:lpstr>
      <vt:lpstr>LEACHATE</vt:lpstr>
      <vt:lpstr>PowerPoint Presentation</vt:lpstr>
      <vt:lpstr>PowerPoint Presentation</vt:lpstr>
      <vt:lpstr>PROBLEMS OF LANDFILL LEACHATE</vt:lpstr>
      <vt:lpstr>LEACHATE MANAGEMENT</vt:lpstr>
      <vt:lpstr>LEACHATE MANAGEMENT</vt:lpstr>
      <vt:lpstr>LEACHATE CONTROL SYSTEM</vt:lpstr>
      <vt:lpstr>LEACHATE CONTROL SYSTEM</vt:lpstr>
      <vt:lpstr>LEACHATE TREATMENT</vt:lpstr>
      <vt:lpstr>BIOLOGICAL TREATMENT</vt:lpstr>
      <vt:lpstr>BIOLOGICAL TREATMENT</vt:lpstr>
      <vt:lpstr>PHYSICOCHEMICAL TREATMENT</vt:lpstr>
      <vt:lpstr>LANDFILL GAS MANAGEMENT</vt:lpstr>
      <vt:lpstr>LANDFILL GAS MANAGEMENT</vt:lpstr>
      <vt:lpstr>COLLECTING AND TREATING LANDFILL GAS </vt:lpstr>
      <vt:lpstr>COLLECTING AND TREATING LANDFILL GAS </vt:lpstr>
      <vt:lpstr>FLOWCHART OF A BASIC LFG COLLECTION AND PROCESSING SYSTEM </vt:lpstr>
      <vt:lpstr>LANDFILL WITH WASTE IN PLACE</vt:lpstr>
      <vt:lpstr>LANDFILL GAS EXTRACTION WELLS AND PIPING</vt:lpstr>
      <vt:lpstr>PRIMARY PROCESSING OF LANDFILL GAS AND FLARE</vt:lpstr>
      <vt:lpstr>ADDITIONAL TREATMENT OF LANDFILL GAS</vt:lpstr>
      <vt:lpstr>ENVIRONMENTAL EFFECTS OF LANDFILL </vt:lpstr>
      <vt:lpstr>PowerPoint Presentation</vt:lpstr>
      <vt:lpstr>PowerPoint Presentation</vt:lpstr>
      <vt:lpstr>PowerPoint Presentation</vt:lpstr>
      <vt:lpstr>PowerPoint Presentation</vt:lpstr>
      <vt:lpstr>LANDFILL GAS EMISSION</vt:lpstr>
      <vt:lpstr>HAZARDS OF LANDFILL GASES</vt:lpstr>
      <vt:lpstr>PowerPoint Presentation</vt:lpstr>
      <vt:lpstr>CONTROL OF LANDFILL GAS EMISSION</vt:lpstr>
      <vt:lpstr>EFFECTIVE LANDFILLING</vt:lpstr>
      <vt:lpstr>INTEGRATED WASTE MANAGEMENT (IWM) </vt:lpstr>
      <vt:lpstr>PUBLIC EDUCATION AND INVOLVEMENT </vt:lpstr>
      <vt:lpstr>PUBLIC EDUCATION AND INVOLVEMENT </vt:lpstr>
      <vt:lpstr>WASTE DISPOSAL: CASE STUDY – BANGALORE</vt:lpstr>
      <vt:lpstr>SOLID WASTE DISPOSAL SITES IDENTIFIED BY THE DEPARTMENT OF SWM, BANGALORE MAHANAGARA PALIKE, BANGALORE, 1998</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GEOGRAPHICAL INFORMATION SYSTEM</dc:title>
  <dc:creator>KARUPU SAMY</dc:creator>
  <cp:lastModifiedBy>ABI</cp:lastModifiedBy>
  <cp:revision>565</cp:revision>
  <dcterms:created xsi:type="dcterms:W3CDTF">2019-01-07T03:41:29Z</dcterms:created>
  <dcterms:modified xsi:type="dcterms:W3CDTF">2022-10-17T18:23:40Z</dcterms:modified>
</cp:coreProperties>
</file>